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9"/>
  </p:notesMasterIdLst>
  <p:sldIdLst>
    <p:sldId id="266" r:id="rId5"/>
    <p:sldId id="308" r:id="rId6"/>
    <p:sldId id="309" r:id="rId7"/>
    <p:sldId id="310" r:id="rId8"/>
    <p:sldId id="311" r:id="rId9"/>
    <p:sldId id="313" r:id="rId10"/>
    <p:sldId id="314" r:id="rId11"/>
    <p:sldId id="315" r:id="rId12"/>
    <p:sldId id="318" r:id="rId13"/>
    <p:sldId id="319" r:id="rId14"/>
    <p:sldId id="326" r:id="rId15"/>
    <p:sldId id="320" r:id="rId16"/>
    <p:sldId id="321" r:id="rId17"/>
    <p:sldId id="323" r:id="rId18"/>
    <p:sldId id="324" r:id="rId19"/>
    <p:sldId id="325" r:id="rId20"/>
    <p:sldId id="322" r:id="rId21"/>
    <p:sldId id="327" r:id="rId22"/>
    <p:sldId id="329" r:id="rId23"/>
    <p:sldId id="330" r:id="rId24"/>
    <p:sldId id="332" r:id="rId25"/>
    <p:sldId id="333" r:id="rId26"/>
    <p:sldId id="334" r:id="rId27"/>
    <p:sldId id="32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A20A1"/>
    <a:srgbClr val="B0DA44"/>
    <a:srgbClr val="C6E342"/>
    <a:srgbClr val="C2E444"/>
    <a:srgbClr val="DCF0B0"/>
    <a:srgbClr val="E2F3BE"/>
    <a:srgbClr val="8A8A8E"/>
    <a:srgbClr val="D0CBC9"/>
    <a:srgbClr val="755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B9141-C96F-4601-927C-9889CAD4938E}" type="datetimeFigureOut">
              <a:rPr lang="en-IN" smtClean="0"/>
              <a:t>16-10-2023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8C53B-44D0-40C7-BF29-02C9125A9088}" type="slidenum">
              <a:rPr lang="en-IN" smtClean="0"/>
              <a:t>‹#›</a:t>
            </a:fld>
            <a:endParaRPr lang="en-IN"/>
          </a:p>
        </p:txBody>
      </p:sp>
    </p:spTree>
    <p:extLst>
      <p:ext uri="{BB962C8B-B14F-4D97-AF65-F5344CB8AC3E}">
        <p14:creationId xmlns:p14="http://schemas.microsoft.com/office/powerpoint/2010/main" val="126576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3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53667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742848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36596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67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58684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8764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79353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164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084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220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30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6218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5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34814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7183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AEFAC">
                <a:alpha val="1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10/16/2023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5026549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11.png"/><Relationship Id="rId7" Type="http://schemas.openxmlformats.org/officeDocument/2006/relationships/image" Target="../media/image13.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2.png"/><Relationship Id="rId4" Type="http://schemas.microsoft.com/office/2017/06/relationships/model3d" Target="../media/model3d3.glb"/><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6.png"/><Relationship Id="rId4" Type="http://schemas.microsoft.com/office/2017/06/relationships/model3d" Target="../media/model3d3.glb"/></Relationships>
</file>

<file path=ppt/slides/_rels/slide21.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15.png"/><Relationship Id="rId7" Type="http://schemas.openxmlformats.org/officeDocument/2006/relationships/image" Target="../media/image17.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6.png"/><Relationship Id="rId4" Type="http://schemas.microsoft.com/office/2017/06/relationships/model3d" Target="../media/model3d3.glb"/><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20.png"/><Relationship Id="rId4" Type="http://schemas.microsoft.com/office/2017/06/relationships/model3d" Target="../media/model3d3.glb"/><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15.png"/><Relationship Id="rId7"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23.png"/><Relationship Id="rId4" Type="http://schemas.microsoft.com/office/2017/06/relationships/model3d" Target="../media/model3d3.glb"/><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68751" y="317241"/>
            <a:ext cx="4974321" cy="3256383"/>
          </a:xfrm>
        </p:spPr>
        <p:txBody>
          <a:bodyPr>
            <a:normAutofit/>
          </a:bodyPr>
          <a:lstStyle/>
          <a:p>
            <a:pPr algn="just">
              <a:lnSpc>
                <a:spcPct val="150000"/>
              </a:lnSpc>
            </a:pPr>
            <a:r>
              <a:rPr lang="en-US" sz="5400" b="0" i="0" dirty="0">
                <a:solidFill>
                  <a:srgbClr val="222222"/>
                </a:solidFill>
                <a:effectLst/>
                <a:latin typeface="Verdana" panose="020B0604030504040204" pitchFamily="34" charset="0"/>
              </a:rPr>
              <a:t>Mastering Power Query:</a:t>
            </a: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671388" y="3741592"/>
            <a:ext cx="4560312" cy="502098"/>
          </a:xfrm>
        </p:spPr>
        <p:txBody>
          <a:bodyPr>
            <a:normAutofit/>
          </a:bodyPr>
          <a:lstStyle/>
          <a:p>
            <a:r>
              <a:rPr lang="en-US" sz="1600" b="1" i="0" dirty="0">
                <a:solidFill>
                  <a:srgbClr val="222222"/>
                </a:solidFill>
                <a:effectLst/>
                <a:latin typeface="Verdana" panose="020B0604030504040204" pitchFamily="34" charset="0"/>
              </a:rPr>
              <a:t>Advanced Techniques in Excel</a:t>
            </a:r>
            <a:endParaRPr lang="en-US" sz="1600"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
        <p:nvSpPr>
          <p:cNvPr id="4" name="TextBox 3">
            <a:extLst>
              <a:ext uri="{FF2B5EF4-FFF2-40B4-BE49-F238E27FC236}">
                <a16:creationId xmlns:a16="http://schemas.microsoft.com/office/drawing/2014/main" id="{AE0789AC-B479-2439-8201-E78B5AAB7B74}"/>
              </a:ext>
            </a:extLst>
          </p:cNvPr>
          <p:cNvSpPr txBox="1"/>
          <p:nvPr/>
        </p:nvSpPr>
        <p:spPr>
          <a:xfrm>
            <a:off x="6633861" y="4411657"/>
            <a:ext cx="5113380" cy="646331"/>
          </a:xfrm>
          <a:prstGeom prst="rect">
            <a:avLst/>
          </a:prstGeom>
          <a:noFill/>
        </p:spPr>
        <p:txBody>
          <a:bodyPr wrap="square" rtlCol="0">
            <a:spAutoFit/>
          </a:bodyPr>
          <a:lstStyle/>
          <a:p>
            <a:r>
              <a:rPr lang="en-US" dirty="0"/>
              <a:t>OPTIMIZING DATA ANALYSIS AND INTEGRATION</a:t>
            </a:r>
          </a:p>
          <a:p>
            <a:endParaRPr lang="en-IN" dirty="0"/>
          </a:p>
        </p:txBody>
      </p:sp>
      <p:sp>
        <p:nvSpPr>
          <p:cNvPr id="5" name="TextBox 4">
            <a:extLst>
              <a:ext uri="{FF2B5EF4-FFF2-40B4-BE49-F238E27FC236}">
                <a16:creationId xmlns:a16="http://schemas.microsoft.com/office/drawing/2014/main" id="{1A3ECD4B-82D4-CC31-E1E4-0D9162A27378}"/>
              </a:ext>
            </a:extLst>
          </p:cNvPr>
          <p:cNvSpPr txBox="1"/>
          <p:nvPr/>
        </p:nvSpPr>
        <p:spPr>
          <a:xfrm>
            <a:off x="10094920" y="5285056"/>
            <a:ext cx="2273559" cy="1261884"/>
          </a:xfrm>
          <a:prstGeom prst="rect">
            <a:avLst/>
          </a:prstGeom>
          <a:noFill/>
        </p:spPr>
        <p:txBody>
          <a:bodyPr wrap="square" rtlCol="0">
            <a:spAutoFit/>
          </a:bodyPr>
          <a:lstStyle/>
          <a:p>
            <a:r>
              <a:rPr lang="en-US" sz="1600" b="1" dirty="0">
                <a:solidFill>
                  <a:srgbClr val="222222"/>
                </a:solidFill>
                <a:latin typeface="Verdana" panose="020B0604030504040204" pitchFamily="34" charset="0"/>
              </a:rPr>
              <a:t>Presented</a:t>
            </a:r>
            <a:r>
              <a:rPr lang="en-US" sz="2800" b="1" dirty="0">
                <a:solidFill>
                  <a:schemeClr val="bg2">
                    <a:lumMod val="25000"/>
                  </a:schemeClr>
                </a:solidFill>
              </a:rPr>
              <a:t> </a:t>
            </a:r>
            <a:r>
              <a:rPr lang="en-US" sz="1600" b="1" dirty="0">
                <a:solidFill>
                  <a:srgbClr val="222222"/>
                </a:solidFill>
                <a:latin typeface="Verdana" panose="020B0604030504040204" pitchFamily="34" charset="0"/>
              </a:rPr>
              <a:t>by</a:t>
            </a:r>
          </a:p>
          <a:p>
            <a:r>
              <a:rPr lang="en-US" sz="1600" b="1" dirty="0">
                <a:solidFill>
                  <a:srgbClr val="222222"/>
                </a:solidFill>
                <a:latin typeface="Verdana" panose="020B0604030504040204" pitchFamily="34" charset="0"/>
              </a:rPr>
              <a:t>Bipin</a:t>
            </a:r>
            <a:r>
              <a:rPr lang="en-US" sz="3200" b="1" spc="600" dirty="0">
                <a:solidFill>
                  <a:schemeClr val="bg2">
                    <a:lumMod val="25000"/>
                  </a:schemeClr>
                </a:solidFill>
                <a:latin typeface="Bahnschrift Condensed" panose="020B0502040204020203" pitchFamily="34" charset="0"/>
              </a:rPr>
              <a:t> </a:t>
            </a:r>
          </a:p>
          <a:p>
            <a:r>
              <a:rPr lang="en-US" sz="1600" b="1" dirty="0">
                <a:solidFill>
                  <a:srgbClr val="222222"/>
                </a:solidFill>
                <a:latin typeface="Verdana" panose="020B0604030504040204" pitchFamily="34" charset="0"/>
              </a:rPr>
              <a:t>1071</a:t>
            </a:r>
            <a:endParaRPr lang="en-IN" sz="1600" b="1" dirty="0">
              <a:solidFill>
                <a:srgbClr val="222222"/>
              </a:solidFill>
              <a:latin typeface="Verdana" panose="020B0604030504040204" pitchFamily="34" charset="0"/>
            </a:endParaRPr>
          </a:p>
        </p:txBody>
      </p:sp>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4C27-3AA4-144A-EEFD-C80044BE98D6}"/>
              </a:ext>
            </a:extLst>
          </p:cNvPr>
          <p:cNvSpPr>
            <a:spLocks noGrp="1"/>
          </p:cNvSpPr>
          <p:nvPr>
            <p:ph type="title"/>
          </p:nvPr>
        </p:nvSpPr>
        <p:spPr/>
        <p:txBody>
          <a:bodyPr/>
          <a:lstStyle/>
          <a:p>
            <a:r>
              <a:rPr lang="en-US" dirty="0"/>
              <a:t>Error Handling</a:t>
            </a:r>
            <a:endParaRPr lang="en-IN" dirty="0"/>
          </a:p>
        </p:txBody>
      </p:sp>
      <p:sp>
        <p:nvSpPr>
          <p:cNvPr id="3" name="Content Placeholder 2">
            <a:extLst>
              <a:ext uri="{FF2B5EF4-FFF2-40B4-BE49-F238E27FC236}">
                <a16:creationId xmlns:a16="http://schemas.microsoft.com/office/drawing/2014/main" id="{C15DB34D-F6B5-C558-472B-3CF6FC6CBCC6}"/>
              </a:ext>
            </a:extLst>
          </p:cNvPr>
          <p:cNvSpPr>
            <a:spLocks noGrp="1"/>
          </p:cNvSpPr>
          <p:nvPr>
            <p:ph idx="1"/>
          </p:nvPr>
        </p:nvSpPr>
        <p:spPr/>
        <p:txBody>
          <a:bodyPr/>
          <a:lstStyle/>
          <a:p>
            <a:r>
              <a:rPr lang="en-US" dirty="0">
                <a:latin typeface="Bell MT" panose="02020503060305020303" pitchFamily="18" charset="0"/>
              </a:rPr>
              <a:t>Error handling in Power Query is a critical aspect of data transformation and analysis. It helps ensure data quality, data consistency, and smooth data processing. </a:t>
            </a:r>
            <a:endParaRPr lang="en-IN" dirty="0">
              <a:latin typeface="Bell MT" panose="02020503060305020303" pitchFamily="18" charset="0"/>
            </a:endParaRPr>
          </a:p>
          <a:p>
            <a:pPr marL="0" indent="0">
              <a:buClr>
                <a:srgbClr val="C00000"/>
              </a:buClr>
              <a:buSzPct val="150000"/>
              <a:buNone/>
            </a:pPr>
            <a:endParaRPr lang="en-US" dirty="0">
              <a:latin typeface="Bell MT" panose="02020503060305020303" pitchFamily="18" charset="0"/>
            </a:endParaRPr>
          </a:p>
          <a:p>
            <a:pPr>
              <a:buClr>
                <a:srgbClr val="C00000"/>
              </a:buClr>
              <a:buSzPct val="120000"/>
              <a:buFont typeface="Wingdings" panose="05000000000000000000" pitchFamily="2" charset="2"/>
              <a:buChar char="Ø"/>
            </a:pPr>
            <a:r>
              <a:rPr lang="en-US" dirty="0">
                <a:latin typeface="Bell MT" panose="02020503060305020303" pitchFamily="18" charset="0"/>
              </a:rPr>
              <a:t> Data QA</a:t>
            </a:r>
          </a:p>
          <a:p>
            <a:pPr>
              <a:buClr>
                <a:srgbClr val="C00000"/>
              </a:buClr>
              <a:buSzPct val="120000"/>
              <a:buFont typeface="Wingdings" panose="05000000000000000000" pitchFamily="2" charset="2"/>
              <a:buChar char="Ø"/>
            </a:pPr>
            <a:r>
              <a:rPr lang="en-US" dirty="0">
                <a:latin typeface="Bell MT" panose="02020503060305020303" pitchFamily="18" charset="0"/>
              </a:rPr>
              <a:t> Data reliability</a:t>
            </a:r>
          </a:p>
          <a:p>
            <a:pPr>
              <a:buClr>
                <a:srgbClr val="C00000"/>
              </a:buClr>
              <a:buSzPct val="120000"/>
              <a:buFont typeface="Wingdings" panose="05000000000000000000" pitchFamily="2" charset="2"/>
              <a:buChar char="Ø"/>
            </a:pPr>
            <a:r>
              <a:rPr lang="en-US" dirty="0">
                <a:latin typeface="Bell MT" panose="02020503060305020303" pitchFamily="18" charset="0"/>
              </a:rPr>
              <a:t> Data cleanup</a:t>
            </a:r>
          </a:p>
          <a:p>
            <a:pPr>
              <a:buClr>
                <a:srgbClr val="C00000"/>
              </a:buClr>
              <a:buSzPct val="120000"/>
              <a:buFont typeface="Wingdings" panose="05000000000000000000" pitchFamily="2" charset="2"/>
              <a:buChar char="Ø"/>
            </a:pPr>
            <a:r>
              <a:rPr lang="en-US" dirty="0">
                <a:latin typeface="Bell MT" panose="02020503060305020303" pitchFamily="18" charset="0"/>
              </a:rPr>
              <a:t> Automated error handling</a:t>
            </a:r>
          </a:p>
        </p:txBody>
      </p:sp>
    </p:spTree>
    <p:extLst>
      <p:ext uri="{BB962C8B-B14F-4D97-AF65-F5344CB8AC3E}">
        <p14:creationId xmlns:p14="http://schemas.microsoft.com/office/powerpoint/2010/main" val="19000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0"/>
                                        <p:tgtEl>
                                          <p:spTgt spid="3">
                                            <p:txEl>
                                              <p:pRg st="0" end="0"/>
                                            </p:txEl>
                                          </p:spTgt>
                                        </p:tgtEl>
                                      </p:cBhvr>
                                    </p:animEffect>
                                    <p:anim calcmode="lin" valueType="num">
                                      <p:cBhvr>
                                        <p:cTn id="14"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10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000"/>
                            </p:stCondLst>
                            <p:childTnLst>
                              <p:par>
                                <p:cTn id="23" presetID="42" presetClass="entr" presetSubtype="0" fill="hold" grpId="0" nodeType="afterEffect">
                                  <p:stCondLst>
                                    <p:cond delay="50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3000"/>
                            </p:stCondLst>
                            <p:childTnLst>
                              <p:par>
                                <p:cTn id="29" presetID="42" presetClass="entr" presetSubtype="0" fill="hold" grpId="0" nodeType="afterEffect">
                                  <p:stCondLst>
                                    <p:cond delay="50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29000"/>
                            </p:stCondLst>
                            <p:childTnLst>
                              <p:par>
                                <p:cTn id="35" presetID="42" presetClass="entr" presetSubtype="0" fill="hold" grpId="0" nodeType="afterEffect">
                                  <p:stCondLst>
                                    <p:cond delay="500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bldLvl="2" advAuto="200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A95ED3-5CC5-AEE0-2A74-C5E3D0958504}"/>
              </a:ext>
            </a:extLst>
          </p:cNvPr>
          <p:cNvSpPr txBox="1"/>
          <p:nvPr/>
        </p:nvSpPr>
        <p:spPr>
          <a:xfrm>
            <a:off x="7071360" y="2606754"/>
            <a:ext cx="3515982" cy="2092881"/>
          </a:xfrm>
          <a:prstGeom prst="rect">
            <a:avLst/>
          </a:prstGeom>
          <a:noFill/>
          <a:effectLst>
            <a:outerShdw blurRad="152400" dist="317500" dir="5400000" sx="90000" sy="-19000" rotWithShape="0">
              <a:prstClr val="black">
                <a:alpha val="15000"/>
              </a:prstClr>
            </a:outerShdw>
          </a:effectLst>
        </p:spPr>
        <p:txBody>
          <a:bodyPr wrap="square" rtlCol="0" anchor="ctr">
            <a:spAutoFit/>
          </a:bodyPr>
          <a:lstStyle/>
          <a:p>
            <a:pPr algn="just"/>
            <a:r>
              <a:rPr lang="en-US" sz="6500" b="1" u="sng" dirty="0">
                <a:effectLst>
                  <a:outerShdw blurRad="38100" dist="38100" dir="2700000" algn="tl">
                    <a:srgbClr val="000000">
                      <a:alpha val="43137"/>
                    </a:srgbClr>
                  </a:outerShdw>
                </a:effectLst>
                <a:latin typeface="Agency FB" panose="020B0503020202020204" pitchFamily="34" charset="0"/>
              </a:rPr>
              <a:t>FUNCTIONS</a:t>
            </a:r>
          </a:p>
          <a:p>
            <a:endParaRPr lang="en-IN" sz="6500" dirty="0"/>
          </a:p>
        </p:txBody>
      </p:sp>
      <p:pic>
        <p:nvPicPr>
          <p:cNvPr id="4" name="Picture 3" descr="Programming data on computer monitor">
            <a:extLst>
              <a:ext uri="{FF2B5EF4-FFF2-40B4-BE49-F238E27FC236}">
                <a16:creationId xmlns:a16="http://schemas.microsoft.com/office/drawing/2014/main" id="{52B68A42-C804-ED3A-06FC-9AD8DD61495B}"/>
              </a:ext>
            </a:extLst>
          </p:cNvPr>
          <p:cNvPicPr>
            <a:picLocks noChangeAspect="1"/>
          </p:cNvPicPr>
          <p:nvPr/>
        </p:nvPicPr>
        <p:blipFill>
          <a:blip r:embed="rId2"/>
          <a:stretch>
            <a:fillRect/>
          </a:stretch>
        </p:blipFill>
        <p:spPr>
          <a:xfrm>
            <a:off x="0" y="0"/>
            <a:ext cx="7071360" cy="6858000"/>
          </a:xfrm>
          <a:prstGeom prst="rect">
            <a:avLst/>
          </a:prstGeom>
        </p:spPr>
      </p:pic>
    </p:spTree>
    <p:extLst>
      <p:ext uri="{BB962C8B-B14F-4D97-AF65-F5344CB8AC3E}">
        <p14:creationId xmlns:p14="http://schemas.microsoft.com/office/powerpoint/2010/main" val="363365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2EB6-68D6-EDF2-E1F1-2BD3162E84C4}"/>
              </a:ext>
            </a:extLst>
          </p:cNvPr>
          <p:cNvSpPr>
            <a:spLocks noGrp="1"/>
          </p:cNvSpPr>
          <p:nvPr>
            <p:ph type="title"/>
          </p:nvPr>
        </p:nvSpPr>
        <p:spPr/>
        <p:txBody>
          <a:bodyPr/>
          <a:lstStyle/>
          <a:p>
            <a:r>
              <a:rPr lang="en-US" dirty="0"/>
              <a:t>Functions in Power Query</a:t>
            </a:r>
            <a:endParaRPr lang="en-IN" dirty="0"/>
          </a:p>
        </p:txBody>
      </p:sp>
      <p:sp>
        <p:nvSpPr>
          <p:cNvPr id="3" name="Content Placeholder 2">
            <a:extLst>
              <a:ext uri="{FF2B5EF4-FFF2-40B4-BE49-F238E27FC236}">
                <a16:creationId xmlns:a16="http://schemas.microsoft.com/office/drawing/2014/main" id="{E2E467AB-90B0-770A-F003-8A44FB3977EB}"/>
              </a:ext>
            </a:extLst>
          </p:cNvPr>
          <p:cNvSpPr>
            <a:spLocks noGrp="1"/>
          </p:cNvSpPr>
          <p:nvPr>
            <p:ph idx="1"/>
          </p:nvPr>
        </p:nvSpPr>
        <p:spPr/>
        <p:txBody>
          <a:bodyPr>
            <a:normAutofit/>
          </a:bodyPr>
          <a:lstStyle/>
          <a:p>
            <a:r>
              <a:rPr lang="en-US" dirty="0">
                <a:latin typeface="Bell MT" panose="02020503060305020303" pitchFamily="18" charset="0"/>
              </a:rPr>
              <a:t>A function is a predefined formula that performs calculations using specific values in a particular order. Excel includes many common functions that can be used to quickly find the</a:t>
            </a:r>
          </a:p>
          <a:p>
            <a:pPr>
              <a:buClr>
                <a:srgbClr val="C00000"/>
              </a:buClr>
              <a:buFont typeface="Wingdings" panose="05000000000000000000" pitchFamily="2" charset="2"/>
              <a:buChar char="Ø"/>
            </a:pPr>
            <a:r>
              <a:rPr lang="en-US" dirty="0">
                <a:latin typeface="Bell MT" panose="02020503060305020303" pitchFamily="18" charset="0"/>
              </a:rPr>
              <a:t> Sum </a:t>
            </a:r>
          </a:p>
          <a:p>
            <a:pPr>
              <a:buClr>
                <a:srgbClr val="C00000"/>
              </a:buClr>
              <a:buFont typeface="Wingdings" panose="05000000000000000000" pitchFamily="2" charset="2"/>
              <a:buChar char="Ø"/>
            </a:pPr>
            <a:r>
              <a:rPr lang="en-US" dirty="0">
                <a:latin typeface="Bell MT" panose="02020503060305020303" pitchFamily="18" charset="0"/>
              </a:rPr>
              <a:t> Average</a:t>
            </a:r>
          </a:p>
          <a:p>
            <a:pPr>
              <a:buClr>
                <a:srgbClr val="C00000"/>
              </a:buClr>
              <a:buFont typeface="Wingdings" panose="05000000000000000000" pitchFamily="2" charset="2"/>
              <a:buChar char="Ø"/>
            </a:pPr>
            <a:r>
              <a:rPr lang="en-US" dirty="0">
                <a:latin typeface="Bell MT" panose="02020503060305020303" pitchFamily="18" charset="0"/>
              </a:rPr>
              <a:t> Count</a:t>
            </a:r>
          </a:p>
          <a:p>
            <a:pPr>
              <a:buClr>
                <a:srgbClr val="C00000"/>
              </a:buClr>
              <a:buFont typeface="Wingdings" panose="05000000000000000000" pitchFamily="2" charset="2"/>
              <a:buChar char="Ø"/>
            </a:pPr>
            <a:r>
              <a:rPr lang="en-US" dirty="0">
                <a:latin typeface="Bell MT" panose="02020503060305020303" pitchFamily="18" charset="0"/>
              </a:rPr>
              <a:t> Maximum value</a:t>
            </a:r>
          </a:p>
          <a:p>
            <a:pPr>
              <a:buClr>
                <a:srgbClr val="C00000"/>
              </a:buClr>
              <a:buFont typeface="Wingdings" panose="05000000000000000000" pitchFamily="2" charset="2"/>
              <a:buChar char="Ø"/>
            </a:pPr>
            <a:r>
              <a:rPr lang="en-US" dirty="0">
                <a:latin typeface="Bell MT" panose="02020503060305020303" pitchFamily="18" charset="0"/>
              </a:rPr>
              <a:t> Minimum value  ,     for a range of cells</a:t>
            </a:r>
          </a:p>
          <a:p>
            <a:pPr marL="0" indent="0">
              <a:buNone/>
            </a:pPr>
            <a:endParaRPr lang="en-US" dirty="0">
              <a:latin typeface="Speak Pro (Body)"/>
            </a:endParaRPr>
          </a:p>
          <a:p>
            <a:endParaRPr lang="en-IN" dirty="0"/>
          </a:p>
        </p:txBody>
      </p:sp>
    </p:spTree>
    <p:extLst>
      <p:ext uri="{BB962C8B-B14F-4D97-AF65-F5344CB8AC3E}">
        <p14:creationId xmlns:p14="http://schemas.microsoft.com/office/powerpoint/2010/main" val="99233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200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2000"/>
                                        <p:tgtEl>
                                          <p:spTgt spid="3">
                                            <p:txEl>
                                              <p:pRg st="1" end="1"/>
                                            </p:txEl>
                                          </p:spTgt>
                                        </p:tgtEl>
                                      </p:cBhvr>
                                    </p:animEffect>
                                    <p:anim calcmode="lin" valueType="num">
                                      <p:cBhvr>
                                        <p:cTn id="21"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2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0"/>
                            </p:stCondLst>
                            <p:childTnLst>
                              <p:par>
                                <p:cTn id="24" presetID="42" presetClass="entr" presetSubtype="0"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9" fill="hold">
                            <p:stCondLst>
                              <p:cond delay="6000"/>
                            </p:stCondLst>
                            <p:childTnLst>
                              <p:par>
                                <p:cTn id="30" presetID="42" presetClass="entr" presetSubtype="0" fill="hold" grpId="0"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5" fill="hold">
                            <p:stCondLst>
                              <p:cond delay="7000"/>
                            </p:stCondLst>
                            <p:childTnLst>
                              <p:par>
                                <p:cTn id="36" presetID="42" presetClass="entr" presetSubtype="0" fill="hold" grpId="0"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1" fill="hold">
                            <p:stCondLst>
                              <p:cond delay="8000"/>
                            </p:stCondLst>
                            <p:childTnLst>
                              <p:par>
                                <p:cTn id="42" presetID="42" presetClass="entr" presetSubtype="0"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2645-0D17-4C7A-BF6A-F3702CEEEE19}"/>
              </a:ext>
            </a:extLst>
          </p:cNvPr>
          <p:cNvSpPr>
            <a:spLocks noGrp="1"/>
          </p:cNvSpPr>
          <p:nvPr>
            <p:ph type="title"/>
          </p:nvPr>
        </p:nvSpPr>
        <p:spPr/>
        <p:txBody>
          <a:bodyPr/>
          <a:lstStyle/>
          <a:p>
            <a:r>
              <a:rPr lang="en-US" dirty="0"/>
              <a:t>Common functions</a:t>
            </a:r>
            <a:endParaRPr lang="en-IN" dirty="0"/>
          </a:p>
        </p:txBody>
      </p:sp>
      <p:sp>
        <p:nvSpPr>
          <p:cNvPr id="3" name="Content Placeholder 2">
            <a:extLst>
              <a:ext uri="{FF2B5EF4-FFF2-40B4-BE49-F238E27FC236}">
                <a16:creationId xmlns:a16="http://schemas.microsoft.com/office/drawing/2014/main" id="{1DAEF692-A683-B7B5-45A4-B631BAE13A6F}"/>
              </a:ext>
            </a:extLst>
          </p:cNvPr>
          <p:cNvSpPr>
            <a:spLocks noGrp="1"/>
          </p:cNvSpPr>
          <p:nvPr>
            <p:ph idx="1"/>
          </p:nvPr>
        </p:nvSpPr>
        <p:spPr/>
        <p:txBody>
          <a:bodyPr>
            <a:normAutofit/>
          </a:bodyPr>
          <a:lstStyle/>
          <a:p>
            <a:pPr>
              <a:buClr>
                <a:srgbClr val="C00000"/>
              </a:buClr>
              <a:buFont typeface="Wingdings" panose="05000000000000000000" pitchFamily="2" charset="2"/>
              <a:buChar char="Ø"/>
            </a:pPr>
            <a:r>
              <a:rPr lang="en-US" dirty="0"/>
              <a:t> Sum		        =              sum(Select range)</a:t>
            </a:r>
            <a:endParaRPr lang="en-IN" dirty="0"/>
          </a:p>
          <a:p>
            <a:pPr>
              <a:buClr>
                <a:srgbClr val="C00000"/>
              </a:buClr>
              <a:buFont typeface="Wingdings" panose="05000000000000000000" pitchFamily="2" charset="2"/>
              <a:buChar char="Ø"/>
            </a:pPr>
            <a:r>
              <a:rPr lang="en-IN" dirty="0"/>
              <a:t> </a:t>
            </a:r>
            <a:r>
              <a:rPr lang="en-IN" dirty="0" err="1"/>
              <a:t>Sumif</a:t>
            </a:r>
            <a:r>
              <a:rPr lang="en-IN" dirty="0"/>
              <a:t>             =               </a:t>
            </a:r>
            <a:r>
              <a:rPr lang="en-IN" dirty="0" err="1"/>
              <a:t>sumif</a:t>
            </a:r>
            <a:r>
              <a:rPr lang="en-IN" dirty="0"/>
              <a:t> (range, criteria, </a:t>
            </a:r>
            <a:r>
              <a:rPr lang="en-IN" dirty="0" err="1"/>
              <a:t>sumrange</a:t>
            </a:r>
            <a:r>
              <a:rPr lang="en-IN" dirty="0"/>
              <a:t>)</a:t>
            </a:r>
          </a:p>
          <a:p>
            <a:pPr>
              <a:buClr>
                <a:srgbClr val="C00000"/>
              </a:buClr>
              <a:buFont typeface="Wingdings" panose="05000000000000000000" pitchFamily="2" charset="2"/>
              <a:buChar char="Ø"/>
            </a:pPr>
            <a:r>
              <a:rPr lang="en-IN" dirty="0"/>
              <a:t> Average           =              Average ( select range)</a:t>
            </a:r>
          </a:p>
          <a:p>
            <a:pPr>
              <a:buClr>
                <a:srgbClr val="C00000"/>
              </a:buClr>
              <a:buFont typeface="Wingdings" panose="05000000000000000000" pitchFamily="2" charset="2"/>
              <a:buChar char="Ø"/>
            </a:pPr>
            <a:r>
              <a:rPr lang="en-IN" dirty="0"/>
              <a:t> </a:t>
            </a:r>
            <a:r>
              <a:rPr lang="en-IN" dirty="0" err="1"/>
              <a:t>Averageif</a:t>
            </a:r>
            <a:r>
              <a:rPr lang="en-IN" dirty="0"/>
              <a:t>          =             </a:t>
            </a:r>
            <a:r>
              <a:rPr lang="en-IN" dirty="0" err="1"/>
              <a:t>Averageif</a:t>
            </a:r>
            <a:r>
              <a:rPr lang="en-IN" dirty="0"/>
              <a:t> (range, criteria, average range)</a:t>
            </a:r>
          </a:p>
          <a:p>
            <a:pPr>
              <a:buClr>
                <a:srgbClr val="C00000"/>
              </a:buClr>
              <a:buFont typeface="Wingdings" panose="05000000000000000000" pitchFamily="2" charset="2"/>
              <a:buChar char="Ø"/>
            </a:pPr>
            <a:r>
              <a:rPr lang="en-IN" dirty="0"/>
              <a:t>Count               =              Count (select range)                          {Only Number}</a:t>
            </a:r>
          </a:p>
          <a:p>
            <a:pPr>
              <a:buClr>
                <a:srgbClr val="C00000"/>
              </a:buClr>
              <a:buFont typeface="Wingdings" panose="05000000000000000000" pitchFamily="2" charset="2"/>
              <a:buChar char="Ø"/>
            </a:pPr>
            <a:r>
              <a:rPr lang="en-IN" dirty="0" err="1"/>
              <a:t>CountA</a:t>
            </a:r>
            <a:r>
              <a:rPr lang="en-IN" dirty="0"/>
              <a:t>             =              </a:t>
            </a:r>
            <a:r>
              <a:rPr lang="en-IN" dirty="0" err="1"/>
              <a:t>CountA</a:t>
            </a:r>
            <a:r>
              <a:rPr lang="en-IN" dirty="0"/>
              <a:t> (select range)                        {Only Text}</a:t>
            </a:r>
          </a:p>
          <a:p>
            <a:pPr>
              <a:buClr>
                <a:srgbClr val="C00000"/>
              </a:buClr>
              <a:buFont typeface="Wingdings" panose="05000000000000000000" pitchFamily="2" charset="2"/>
              <a:buChar char="Ø"/>
            </a:pPr>
            <a:r>
              <a:rPr lang="en-IN" dirty="0"/>
              <a:t>Minimum           =              Min (select range)</a:t>
            </a:r>
          </a:p>
          <a:p>
            <a:pPr>
              <a:buClr>
                <a:srgbClr val="C00000"/>
              </a:buClr>
              <a:buFont typeface="Wingdings" panose="05000000000000000000" pitchFamily="2" charset="2"/>
              <a:buChar char="Ø"/>
            </a:pPr>
            <a:r>
              <a:rPr lang="en-IN" dirty="0"/>
              <a:t>Maximum           =             Max (select range)</a:t>
            </a:r>
          </a:p>
        </p:txBody>
      </p:sp>
    </p:spTree>
    <p:extLst>
      <p:ext uri="{BB962C8B-B14F-4D97-AF65-F5344CB8AC3E}">
        <p14:creationId xmlns:p14="http://schemas.microsoft.com/office/powerpoint/2010/main" val="25001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anim calcmode="lin" valueType="num">
                                      <p:cBhvr>
                                        <p:cTn id="1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1000"/>
                                        <p:tgtEl>
                                          <p:spTgt spid="3">
                                            <p:txEl>
                                              <p:pRg st="2" end="2"/>
                                            </p:txEl>
                                          </p:spTgt>
                                        </p:tgtEl>
                                      </p:cBhvr>
                                    </p:animEffect>
                                    <p:anim calcmode="lin" valueType="num">
                                      <p:cBhvr>
                                        <p:cTn id="4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C0DF-895F-DEAD-2D5A-39E4363F6567}"/>
              </a:ext>
            </a:extLst>
          </p:cNvPr>
          <p:cNvSpPr>
            <a:spLocks noGrp="1"/>
          </p:cNvSpPr>
          <p:nvPr>
            <p:ph type="title"/>
          </p:nvPr>
        </p:nvSpPr>
        <p:spPr/>
        <p:txBody>
          <a:bodyPr/>
          <a:lstStyle/>
          <a:p>
            <a:r>
              <a:rPr lang="en-US" dirty="0"/>
              <a:t>Logical Functions</a:t>
            </a:r>
            <a:endParaRPr lang="en-IN" dirty="0"/>
          </a:p>
        </p:txBody>
      </p:sp>
      <p:sp>
        <p:nvSpPr>
          <p:cNvPr id="3" name="Content Placeholder 2">
            <a:extLst>
              <a:ext uri="{FF2B5EF4-FFF2-40B4-BE49-F238E27FC236}">
                <a16:creationId xmlns:a16="http://schemas.microsoft.com/office/drawing/2014/main" id="{F3DD0B88-82D6-C212-23C9-0033BED0C3D9}"/>
              </a:ext>
            </a:extLst>
          </p:cNvPr>
          <p:cNvSpPr>
            <a:spLocks noGrp="1"/>
          </p:cNvSpPr>
          <p:nvPr>
            <p:ph idx="1"/>
          </p:nvPr>
        </p:nvSpPr>
        <p:spPr/>
        <p:txBody>
          <a:bodyPr/>
          <a:lstStyle/>
          <a:p>
            <a:pPr>
              <a:buClr>
                <a:srgbClr val="C00000"/>
              </a:buClr>
              <a:buFont typeface="Wingdings" panose="05000000000000000000" pitchFamily="2" charset="2"/>
              <a:buChar char="Ø"/>
            </a:pPr>
            <a:r>
              <a:rPr lang="en-US" dirty="0"/>
              <a:t> </a:t>
            </a:r>
            <a:r>
              <a:rPr lang="en-US" dirty="0">
                <a:latin typeface="Bell MT" panose="02020503060305020303" pitchFamily="18" charset="0"/>
              </a:rPr>
              <a:t>If       = if(logical test, if true, if false)</a:t>
            </a:r>
          </a:p>
          <a:p>
            <a:pPr>
              <a:buClr>
                <a:srgbClr val="C00000"/>
              </a:buClr>
              <a:buFont typeface="Wingdings" panose="05000000000000000000" pitchFamily="2" charset="2"/>
              <a:buChar char="Ø"/>
            </a:pPr>
            <a:r>
              <a:rPr lang="en-US" dirty="0">
                <a:latin typeface="Bell MT" panose="02020503060305020303" pitchFamily="18" charset="0"/>
              </a:rPr>
              <a:t> And     = and(logical test 1, logical test 2...)</a:t>
            </a:r>
          </a:p>
          <a:p>
            <a:pPr>
              <a:buClr>
                <a:srgbClr val="C00000"/>
              </a:buClr>
              <a:buFont typeface="Wingdings" panose="05000000000000000000" pitchFamily="2" charset="2"/>
              <a:buChar char="Ø"/>
            </a:pPr>
            <a:r>
              <a:rPr lang="en-US" dirty="0">
                <a:latin typeface="Bell MT" panose="02020503060305020303" pitchFamily="18" charset="0"/>
              </a:rPr>
              <a:t> Or      = or(logical test 1, logical test 2, ...)</a:t>
            </a:r>
          </a:p>
          <a:p>
            <a:pPr>
              <a:buClr>
                <a:srgbClr val="C00000"/>
              </a:buClr>
              <a:buFont typeface="Wingdings" panose="05000000000000000000" pitchFamily="2" charset="2"/>
              <a:buChar char="Ø"/>
            </a:pPr>
            <a:r>
              <a:rPr lang="en-US" dirty="0">
                <a:latin typeface="Bell MT" panose="02020503060305020303" pitchFamily="18" charset="0"/>
              </a:rPr>
              <a:t>If error = if error(value, error value)</a:t>
            </a:r>
            <a:endParaRPr lang="en-IN" dirty="0">
              <a:latin typeface="Bell MT" panose="02020503060305020303" pitchFamily="18" charset="0"/>
            </a:endParaRPr>
          </a:p>
        </p:txBody>
      </p:sp>
    </p:spTree>
    <p:extLst>
      <p:ext uri="{BB962C8B-B14F-4D97-AF65-F5344CB8AC3E}">
        <p14:creationId xmlns:p14="http://schemas.microsoft.com/office/powerpoint/2010/main" val="308094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B605-7065-F160-0A01-5C543052CE65}"/>
              </a:ext>
            </a:extLst>
          </p:cNvPr>
          <p:cNvSpPr>
            <a:spLocks noGrp="1"/>
          </p:cNvSpPr>
          <p:nvPr>
            <p:ph type="title"/>
          </p:nvPr>
        </p:nvSpPr>
        <p:spPr/>
        <p:txBody>
          <a:bodyPr/>
          <a:lstStyle/>
          <a:p>
            <a:r>
              <a:rPr lang="en-US" dirty="0"/>
              <a:t>Date &amp; Time Functions</a:t>
            </a:r>
            <a:endParaRPr lang="en-IN" dirty="0"/>
          </a:p>
        </p:txBody>
      </p:sp>
      <p:sp>
        <p:nvSpPr>
          <p:cNvPr id="3" name="Content Placeholder 2">
            <a:extLst>
              <a:ext uri="{FF2B5EF4-FFF2-40B4-BE49-F238E27FC236}">
                <a16:creationId xmlns:a16="http://schemas.microsoft.com/office/drawing/2014/main" id="{B561F706-59E4-F06D-697A-D0EECB771976}"/>
              </a:ext>
            </a:extLst>
          </p:cNvPr>
          <p:cNvSpPr>
            <a:spLocks noGrp="1"/>
          </p:cNvSpPr>
          <p:nvPr>
            <p:ph idx="1"/>
          </p:nvPr>
        </p:nvSpPr>
        <p:spPr/>
        <p:txBody>
          <a:bodyPr/>
          <a:lstStyle/>
          <a:p>
            <a:pPr>
              <a:buClr>
                <a:srgbClr val="C00000"/>
              </a:buClr>
              <a:buFont typeface="Wingdings" panose="05000000000000000000" pitchFamily="2" charset="2"/>
              <a:buChar char="Ø"/>
            </a:pPr>
            <a:r>
              <a:rPr lang="en-US" dirty="0">
                <a:latin typeface="Bell MT" panose="02020503060305020303" pitchFamily="18" charset="0"/>
              </a:rPr>
              <a:t> Today      = today()</a:t>
            </a:r>
          </a:p>
          <a:p>
            <a:pPr>
              <a:buClr>
                <a:srgbClr val="C00000"/>
              </a:buClr>
              <a:buFont typeface="Wingdings" panose="05000000000000000000" pitchFamily="2" charset="2"/>
              <a:buChar char="Ø"/>
            </a:pPr>
            <a:r>
              <a:rPr lang="en-US" dirty="0">
                <a:latin typeface="Bell MT" panose="02020503060305020303" pitchFamily="18" charset="0"/>
              </a:rPr>
              <a:t> Now        = now()</a:t>
            </a:r>
          </a:p>
          <a:p>
            <a:pPr>
              <a:buClr>
                <a:srgbClr val="C00000"/>
              </a:buClr>
              <a:buFont typeface="Wingdings" panose="05000000000000000000" pitchFamily="2" charset="2"/>
              <a:buChar char="Ø"/>
            </a:pPr>
            <a:r>
              <a:rPr lang="en-US" dirty="0">
                <a:latin typeface="Bell MT" panose="02020503060305020303" pitchFamily="18" charset="0"/>
              </a:rPr>
              <a:t>Month      = text (value,”</a:t>
            </a:r>
            <a:r>
              <a:rPr lang="en-US" dirty="0" err="1">
                <a:latin typeface="Bell MT" panose="02020503060305020303" pitchFamily="18" charset="0"/>
              </a:rPr>
              <a:t>Mmmm</a:t>
            </a:r>
            <a:r>
              <a:rPr lang="en-US" dirty="0">
                <a:latin typeface="Bell MT" panose="02020503060305020303" pitchFamily="18" charset="0"/>
              </a:rPr>
              <a:t>”)</a:t>
            </a:r>
          </a:p>
          <a:p>
            <a:pPr>
              <a:buClr>
                <a:srgbClr val="C00000"/>
              </a:buClr>
              <a:buFont typeface="Wingdings" panose="05000000000000000000" pitchFamily="2" charset="2"/>
              <a:buChar char="Ø"/>
            </a:pPr>
            <a:r>
              <a:rPr lang="en-US" dirty="0">
                <a:latin typeface="Bell MT" panose="02020503060305020303" pitchFamily="18" charset="0"/>
              </a:rPr>
              <a:t>Day         = text(value,”</a:t>
            </a:r>
            <a:r>
              <a:rPr lang="en-US" dirty="0" err="1">
                <a:latin typeface="Bell MT" panose="02020503060305020303" pitchFamily="18" charset="0"/>
              </a:rPr>
              <a:t>Dddd</a:t>
            </a:r>
            <a:r>
              <a:rPr lang="en-US" dirty="0">
                <a:latin typeface="Bell MT" panose="02020503060305020303" pitchFamily="18" charset="0"/>
              </a:rPr>
              <a:t>”)</a:t>
            </a:r>
          </a:p>
          <a:p>
            <a:pPr marL="0" indent="0">
              <a:buClr>
                <a:srgbClr val="C00000"/>
              </a:buClr>
              <a:buNone/>
            </a:pPr>
            <a:endParaRPr lang="en-IN" dirty="0"/>
          </a:p>
        </p:txBody>
      </p:sp>
    </p:spTree>
    <p:extLst>
      <p:ext uri="{BB962C8B-B14F-4D97-AF65-F5344CB8AC3E}">
        <p14:creationId xmlns:p14="http://schemas.microsoft.com/office/powerpoint/2010/main" val="34873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57D5-1A0B-EFDB-DC8E-78029777D4F7}"/>
              </a:ext>
            </a:extLst>
          </p:cNvPr>
          <p:cNvSpPr>
            <a:spLocks noGrp="1"/>
          </p:cNvSpPr>
          <p:nvPr>
            <p:ph type="title"/>
          </p:nvPr>
        </p:nvSpPr>
        <p:spPr/>
        <p:txBody>
          <a:bodyPr/>
          <a:lstStyle/>
          <a:p>
            <a:r>
              <a:rPr lang="en-US" dirty="0"/>
              <a:t>String Function</a:t>
            </a:r>
            <a:endParaRPr lang="en-IN" dirty="0"/>
          </a:p>
        </p:txBody>
      </p:sp>
      <p:sp>
        <p:nvSpPr>
          <p:cNvPr id="3" name="Content Placeholder 2">
            <a:extLst>
              <a:ext uri="{FF2B5EF4-FFF2-40B4-BE49-F238E27FC236}">
                <a16:creationId xmlns:a16="http://schemas.microsoft.com/office/drawing/2014/main" id="{8E8A9FEC-7051-5FD6-5950-2D57156512DA}"/>
              </a:ext>
            </a:extLst>
          </p:cNvPr>
          <p:cNvSpPr>
            <a:spLocks noGrp="1"/>
          </p:cNvSpPr>
          <p:nvPr>
            <p:ph idx="1"/>
          </p:nvPr>
        </p:nvSpPr>
        <p:spPr/>
        <p:txBody>
          <a:bodyPr>
            <a:normAutofit/>
          </a:bodyPr>
          <a:lstStyle/>
          <a:p>
            <a:pPr marL="0" indent="0">
              <a:buClr>
                <a:srgbClr val="C00000"/>
              </a:buClr>
              <a:buNone/>
            </a:pPr>
            <a:endParaRPr lang="en-US" dirty="0"/>
          </a:p>
          <a:p>
            <a:pPr>
              <a:buClr>
                <a:srgbClr val="C00000"/>
              </a:buClr>
              <a:buFont typeface="Wingdings" panose="05000000000000000000" pitchFamily="2" charset="2"/>
              <a:buChar char="Ø"/>
            </a:pPr>
            <a:r>
              <a:rPr lang="en-US" dirty="0"/>
              <a:t> </a:t>
            </a:r>
            <a:r>
              <a:rPr lang="en-US" dirty="0">
                <a:latin typeface="Bell MT" panose="02020503060305020303" pitchFamily="18" charset="0"/>
              </a:rPr>
              <a:t>Left       =    left(text, number of characters)</a:t>
            </a:r>
          </a:p>
          <a:p>
            <a:pPr>
              <a:buClr>
                <a:srgbClr val="C00000"/>
              </a:buClr>
              <a:buFont typeface="Wingdings" panose="05000000000000000000" pitchFamily="2" charset="2"/>
              <a:buChar char="Ø"/>
            </a:pPr>
            <a:r>
              <a:rPr lang="en-US" dirty="0">
                <a:latin typeface="Bell MT" panose="02020503060305020303" pitchFamily="18" charset="0"/>
              </a:rPr>
              <a:t> right      =    right(text, number of characters)</a:t>
            </a:r>
          </a:p>
          <a:p>
            <a:pPr>
              <a:buClr>
                <a:srgbClr val="C00000"/>
              </a:buClr>
              <a:buFont typeface="Wingdings" panose="05000000000000000000" pitchFamily="2" charset="2"/>
              <a:buChar char="Ø"/>
            </a:pPr>
            <a:r>
              <a:rPr lang="en-US" dirty="0">
                <a:latin typeface="Bell MT" panose="02020503060305020303" pitchFamily="18" charset="0"/>
              </a:rPr>
              <a:t>Search    =    search(find text, text)</a:t>
            </a:r>
          </a:p>
          <a:p>
            <a:pPr>
              <a:buClr>
                <a:srgbClr val="C00000"/>
              </a:buClr>
              <a:buFont typeface="Wingdings" panose="05000000000000000000" pitchFamily="2" charset="2"/>
              <a:buChar char="Ø"/>
            </a:pPr>
            <a:r>
              <a:rPr lang="en-US" dirty="0">
                <a:latin typeface="Bell MT" panose="02020503060305020303" pitchFamily="18" charset="0"/>
              </a:rPr>
              <a:t>Upper   =      upper(text)</a:t>
            </a:r>
          </a:p>
          <a:p>
            <a:pPr>
              <a:buClr>
                <a:srgbClr val="C00000"/>
              </a:buClr>
              <a:buFont typeface="Wingdings" panose="05000000000000000000" pitchFamily="2" charset="2"/>
              <a:buChar char="Ø"/>
            </a:pPr>
            <a:r>
              <a:rPr lang="en-US" dirty="0">
                <a:latin typeface="Bell MT" panose="02020503060305020303" pitchFamily="18" charset="0"/>
              </a:rPr>
              <a:t>Lower      =   lower(text)</a:t>
            </a:r>
          </a:p>
          <a:p>
            <a:pPr marL="0" indent="0">
              <a:buClr>
                <a:srgbClr val="C00000"/>
              </a:buClr>
              <a:buNone/>
            </a:pPr>
            <a:endParaRPr lang="en-US" dirty="0"/>
          </a:p>
        </p:txBody>
      </p:sp>
    </p:spTree>
    <p:extLst>
      <p:ext uri="{BB962C8B-B14F-4D97-AF65-F5344CB8AC3E}">
        <p14:creationId xmlns:p14="http://schemas.microsoft.com/office/powerpoint/2010/main" val="37579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EF59-4557-4C61-0C0E-ABE5230CC941}"/>
              </a:ext>
            </a:extLst>
          </p:cNvPr>
          <p:cNvSpPr>
            <a:spLocks noGrp="1"/>
          </p:cNvSpPr>
          <p:nvPr>
            <p:ph type="title"/>
          </p:nvPr>
        </p:nvSpPr>
        <p:spPr/>
        <p:txBody>
          <a:bodyPr/>
          <a:lstStyle/>
          <a:p>
            <a:r>
              <a:rPr lang="en-US" dirty="0"/>
              <a:t>Efficiency Hacks</a:t>
            </a:r>
            <a:endParaRPr lang="en-IN" dirty="0"/>
          </a:p>
        </p:txBody>
      </p:sp>
      <p:sp>
        <p:nvSpPr>
          <p:cNvPr id="3" name="Content Placeholder 2">
            <a:extLst>
              <a:ext uri="{FF2B5EF4-FFF2-40B4-BE49-F238E27FC236}">
                <a16:creationId xmlns:a16="http://schemas.microsoft.com/office/drawing/2014/main" id="{F8D2801E-1654-1DA8-ECB5-DD384497ED1A}"/>
              </a:ext>
            </a:extLst>
          </p:cNvPr>
          <p:cNvSpPr>
            <a:spLocks noGrp="1"/>
          </p:cNvSpPr>
          <p:nvPr>
            <p:ph idx="1"/>
          </p:nvPr>
        </p:nvSpPr>
        <p:spPr>
          <a:xfrm>
            <a:off x="1097280" y="2143759"/>
            <a:ext cx="8686800" cy="4175761"/>
          </a:xfrm>
        </p:spPr>
        <p:txBody>
          <a:bodyPr>
            <a:normAutofit fontScale="77500" lnSpcReduction="20000"/>
          </a:bodyPr>
          <a:lstStyle/>
          <a:p>
            <a:pPr>
              <a:lnSpc>
                <a:spcPct val="120000"/>
              </a:lnSpc>
            </a:pPr>
            <a:r>
              <a:rPr lang="en-US" dirty="0">
                <a:latin typeface="Bell MT" panose="02020503060305020303" pitchFamily="18" charset="0"/>
              </a:rPr>
              <a:t>Grouping Data: Use the "Group By" feature to aggregate data efficiently. This is particularly useful for summarizing and aggregating data.</a:t>
            </a:r>
          </a:p>
          <a:p>
            <a:endParaRPr lang="en-US" dirty="0">
              <a:latin typeface="Bell MT" panose="02020503060305020303" pitchFamily="18" charset="0"/>
            </a:endParaRPr>
          </a:p>
          <a:p>
            <a:r>
              <a:rPr lang="en-US" dirty="0">
                <a:latin typeface="Bell MT" panose="02020503060305020303" pitchFamily="18" charset="0"/>
              </a:rPr>
              <a:t>Promote Headers: Use "Use First Row as Headers" to quickly convert the first row of data into column headers.</a:t>
            </a:r>
          </a:p>
          <a:p>
            <a:endParaRPr lang="en-US" dirty="0">
              <a:latin typeface="Bell MT" panose="02020503060305020303" pitchFamily="18" charset="0"/>
            </a:endParaRPr>
          </a:p>
          <a:p>
            <a:r>
              <a:rPr lang="en-US" dirty="0">
                <a:latin typeface="Bell MT" panose="02020503060305020303" pitchFamily="18" charset="0"/>
              </a:rPr>
              <a:t>Column Headers: To rename columns quickly, double-click on the column name in the Query Editor and enter the new name.</a:t>
            </a:r>
          </a:p>
          <a:p>
            <a:endParaRPr lang="en-US" dirty="0">
              <a:latin typeface="Bell MT" panose="02020503060305020303" pitchFamily="18" charset="0"/>
            </a:endParaRPr>
          </a:p>
          <a:p>
            <a:r>
              <a:rPr lang="en-US" dirty="0">
                <a:latin typeface="Bell MT" panose="02020503060305020303" pitchFamily="18" charset="0"/>
              </a:rPr>
              <a:t>Reorder Columns: Drag and drop columns in the Query Editor to reorder them.</a:t>
            </a:r>
          </a:p>
          <a:p>
            <a:endParaRPr lang="en-US" dirty="0">
              <a:latin typeface="Bell MT" panose="02020503060305020303" pitchFamily="18" charset="0"/>
            </a:endParaRPr>
          </a:p>
          <a:p>
            <a:r>
              <a:rPr lang="en-US" dirty="0">
                <a:latin typeface="Bell MT" panose="02020503060305020303" pitchFamily="18" charset="0"/>
              </a:rPr>
              <a:t>Copy-Paste Data: You can copy and paste data from external sources directly into the Query Editor.</a:t>
            </a:r>
          </a:p>
          <a:p>
            <a:endParaRPr lang="en-US" dirty="0">
              <a:latin typeface="Bell MT" panose="02020503060305020303" pitchFamily="18" charset="0"/>
            </a:endParaRPr>
          </a:p>
          <a:p>
            <a:r>
              <a:rPr lang="en-US" dirty="0">
                <a:latin typeface="Bell MT" panose="02020503060305020303" pitchFamily="18" charset="0"/>
              </a:rPr>
              <a:t>Load Settings: Configure your default load settings in the Query Options to save time during data import.</a:t>
            </a:r>
          </a:p>
          <a:p>
            <a:endParaRPr lang="en-US" dirty="0"/>
          </a:p>
          <a:p>
            <a:endParaRPr lang="en-IN" dirty="0"/>
          </a:p>
        </p:txBody>
      </p:sp>
    </p:spTree>
    <p:extLst>
      <p:ext uri="{BB962C8B-B14F-4D97-AF65-F5344CB8AC3E}">
        <p14:creationId xmlns:p14="http://schemas.microsoft.com/office/powerpoint/2010/main" val="3424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80">
                                          <p:stCondLst>
                                            <p:cond delay="0"/>
                                          </p:stCondLst>
                                        </p:cTn>
                                        <p:tgtEl>
                                          <p:spTgt spid="3">
                                            <p:txEl>
                                              <p:pRg st="2" end="2"/>
                                            </p:txEl>
                                          </p:spTgt>
                                        </p:tgtEl>
                                      </p:cBhvr>
                                    </p:animEffect>
                                    <p:anim calcmode="lin" valueType="num">
                                      <p:cBhvr>
                                        <p:cTn id="3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2" end="2"/>
                                            </p:txEl>
                                          </p:spTgt>
                                        </p:tgtEl>
                                      </p:cBhvr>
                                      <p:to x="100000" y="60000"/>
                                    </p:animScale>
                                    <p:animScale>
                                      <p:cBhvr>
                                        <p:cTn id="39" dur="166" decel="50000">
                                          <p:stCondLst>
                                            <p:cond delay="676"/>
                                          </p:stCondLst>
                                        </p:cTn>
                                        <p:tgtEl>
                                          <p:spTgt spid="3">
                                            <p:txEl>
                                              <p:pRg st="2" end="2"/>
                                            </p:txEl>
                                          </p:spTgt>
                                        </p:tgtEl>
                                      </p:cBhvr>
                                      <p:to x="100000" y="100000"/>
                                    </p:animScale>
                                    <p:animScale>
                                      <p:cBhvr>
                                        <p:cTn id="40" dur="26">
                                          <p:stCondLst>
                                            <p:cond delay="1312"/>
                                          </p:stCondLst>
                                        </p:cTn>
                                        <p:tgtEl>
                                          <p:spTgt spid="3">
                                            <p:txEl>
                                              <p:pRg st="2" end="2"/>
                                            </p:txEl>
                                          </p:spTgt>
                                        </p:tgtEl>
                                      </p:cBhvr>
                                      <p:to x="100000" y="80000"/>
                                    </p:animScale>
                                    <p:animScale>
                                      <p:cBhvr>
                                        <p:cTn id="41" dur="166" decel="50000">
                                          <p:stCondLst>
                                            <p:cond delay="1338"/>
                                          </p:stCondLst>
                                        </p:cTn>
                                        <p:tgtEl>
                                          <p:spTgt spid="3">
                                            <p:txEl>
                                              <p:pRg st="2" end="2"/>
                                            </p:txEl>
                                          </p:spTgt>
                                        </p:tgtEl>
                                      </p:cBhvr>
                                      <p:to x="100000" y="100000"/>
                                    </p:animScale>
                                    <p:animScale>
                                      <p:cBhvr>
                                        <p:cTn id="42" dur="26">
                                          <p:stCondLst>
                                            <p:cond delay="1642"/>
                                          </p:stCondLst>
                                        </p:cTn>
                                        <p:tgtEl>
                                          <p:spTgt spid="3">
                                            <p:txEl>
                                              <p:pRg st="2" end="2"/>
                                            </p:txEl>
                                          </p:spTgt>
                                        </p:tgtEl>
                                      </p:cBhvr>
                                      <p:to x="100000" y="90000"/>
                                    </p:animScale>
                                    <p:animScale>
                                      <p:cBhvr>
                                        <p:cTn id="43" dur="166" decel="50000">
                                          <p:stCondLst>
                                            <p:cond delay="1668"/>
                                          </p:stCondLst>
                                        </p:cTn>
                                        <p:tgtEl>
                                          <p:spTgt spid="3">
                                            <p:txEl>
                                              <p:pRg st="2" end="2"/>
                                            </p:txEl>
                                          </p:spTgt>
                                        </p:tgtEl>
                                      </p:cBhvr>
                                      <p:to x="100000" y="100000"/>
                                    </p:animScale>
                                    <p:animScale>
                                      <p:cBhvr>
                                        <p:cTn id="44" dur="26">
                                          <p:stCondLst>
                                            <p:cond delay="1808"/>
                                          </p:stCondLst>
                                        </p:cTn>
                                        <p:tgtEl>
                                          <p:spTgt spid="3">
                                            <p:txEl>
                                              <p:pRg st="2" end="2"/>
                                            </p:txEl>
                                          </p:spTgt>
                                        </p:tgtEl>
                                      </p:cBhvr>
                                      <p:to x="100000" y="95000"/>
                                    </p:animScale>
                                    <p:animScale>
                                      <p:cBhvr>
                                        <p:cTn id="45" dur="166" decel="50000">
                                          <p:stCondLst>
                                            <p:cond delay="1834"/>
                                          </p:stCondLst>
                                        </p:cTn>
                                        <p:tgtEl>
                                          <p:spTgt spid="3">
                                            <p:txEl>
                                              <p:pRg st="2" end="2"/>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wipe(down)">
                                      <p:cBhvr>
                                        <p:cTn id="50" dur="580">
                                          <p:stCondLst>
                                            <p:cond delay="0"/>
                                          </p:stCondLst>
                                        </p:cTn>
                                        <p:tgtEl>
                                          <p:spTgt spid="3">
                                            <p:txEl>
                                              <p:pRg st="4" end="4"/>
                                            </p:txEl>
                                          </p:spTgt>
                                        </p:tgtEl>
                                      </p:cBhvr>
                                    </p:animEffect>
                                    <p:anim calcmode="lin" valueType="num">
                                      <p:cBhvr>
                                        <p:cTn id="5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4" end="4"/>
                                            </p:txEl>
                                          </p:spTgt>
                                        </p:tgtEl>
                                      </p:cBhvr>
                                      <p:to x="100000" y="60000"/>
                                    </p:animScale>
                                    <p:animScale>
                                      <p:cBhvr>
                                        <p:cTn id="57" dur="166" decel="50000">
                                          <p:stCondLst>
                                            <p:cond delay="676"/>
                                          </p:stCondLst>
                                        </p:cTn>
                                        <p:tgtEl>
                                          <p:spTgt spid="3">
                                            <p:txEl>
                                              <p:pRg st="4" end="4"/>
                                            </p:txEl>
                                          </p:spTgt>
                                        </p:tgtEl>
                                      </p:cBhvr>
                                      <p:to x="100000" y="100000"/>
                                    </p:animScale>
                                    <p:animScale>
                                      <p:cBhvr>
                                        <p:cTn id="58" dur="26">
                                          <p:stCondLst>
                                            <p:cond delay="1312"/>
                                          </p:stCondLst>
                                        </p:cTn>
                                        <p:tgtEl>
                                          <p:spTgt spid="3">
                                            <p:txEl>
                                              <p:pRg st="4" end="4"/>
                                            </p:txEl>
                                          </p:spTgt>
                                        </p:tgtEl>
                                      </p:cBhvr>
                                      <p:to x="100000" y="80000"/>
                                    </p:animScale>
                                    <p:animScale>
                                      <p:cBhvr>
                                        <p:cTn id="59" dur="166" decel="50000">
                                          <p:stCondLst>
                                            <p:cond delay="1338"/>
                                          </p:stCondLst>
                                        </p:cTn>
                                        <p:tgtEl>
                                          <p:spTgt spid="3">
                                            <p:txEl>
                                              <p:pRg st="4" end="4"/>
                                            </p:txEl>
                                          </p:spTgt>
                                        </p:tgtEl>
                                      </p:cBhvr>
                                      <p:to x="100000" y="100000"/>
                                    </p:animScale>
                                    <p:animScale>
                                      <p:cBhvr>
                                        <p:cTn id="60" dur="26">
                                          <p:stCondLst>
                                            <p:cond delay="1642"/>
                                          </p:stCondLst>
                                        </p:cTn>
                                        <p:tgtEl>
                                          <p:spTgt spid="3">
                                            <p:txEl>
                                              <p:pRg st="4" end="4"/>
                                            </p:txEl>
                                          </p:spTgt>
                                        </p:tgtEl>
                                      </p:cBhvr>
                                      <p:to x="100000" y="90000"/>
                                    </p:animScale>
                                    <p:animScale>
                                      <p:cBhvr>
                                        <p:cTn id="61" dur="166" decel="50000">
                                          <p:stCondLst>
                                            <p:cond delay="1668"/>
                                          </p:stCondLst>
                                        </p:cTn>
                                        <p:tgtEl>
                                          <p:spTgt spid="3">
                                            <p:txEl>
                                              <p:pRg st="4" end="4"/>
                                            </p:txEl>
                                          </p:spTgt>
                                        </p:tgtEl>
                                      </p:cBhvr>
                                      <p:to x="100000" y="100000"/>
                                    </p:animScale>
                                    <p:animScale>
                                      <p:cBhvr>
                                        <p:cTn id="62" dur="26">
                                          <p:stCondLst>
                                            <p:cond delay="1808"/>
                                          </p:stCondLst>
                                        </p:cTn>
                                        <p:tgtEl>
                                          <p:spTgt spid="3">
                                            <p:txEl>
                                              <p:pRg st="4" end="4"/>
                                            </p:txEl>
                                          </p:spTgt>
                                        </p:tgtEl>
                                      </p:cBhvr>
                                      <p:to x="100000" y="95000"/>
                                    </p:animScale>
                                    <p:animScale>
                                      <p:cBhvr>
                                        <p:cTn id="63" dur="166" decel="50000">
                                          <p:stCondLst>
                                            <p:cond delay="1834"/>
                                          </p:stCondLst>
                                        </p:cTn>
                                        <p:tgtEl>
                                          <p:spTgt spid="3">
                                            <p:txEl>
                                              <p:pRg st="4" end="4"/>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wipe(down)">
                                      <p:cBhvr>
                                        <p:cTn id="68" dur="580">
                                          <p:stCondLst>
                                            <p:cond delay="0"/>
                                          </p:stCondLst>
                                        </p:cTn>
                                        <p:tgtEl>
                                          <p:spTgt spid="3">
                                            <p:txEl>
                                              <p:pRg st="6" end="6"/>
                                            </p:txEl>
                                          </p:spTgt>
                                        </p:tgtEl>
                                      </p:cBhvr>
                                    </p:animEffect>
                                    <p:anim calcmode="lin" valueType="num">
                                      <p:cBhvr>
                                        <p:cTn id="69"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6" end="6"/>
                                            </p:txEl>
                                          </p:spTgt>
                                        </p:tgtEl>
                                      </p:cBhvr>
                                      <p:to x="100000" y="60000"/>
                                    </p:animScale>
                                    <p:animScale>
                                      <p:cBhvr>
                                        <p:cTn id="75" dur="166" decel="50000">
                                          <p:stCondLst>
                                            <p:cond delay="676"/>
                                          </p:stCondLst>
                                        </p:cTn>
                                        <p:tgtEl>
                                          <p:spTgt spid="3">
                                            <p:txEl>
                                              <p:pRg st="6" end="6"/>
                                            </p:txEl>
                                          </p:spTgt>
                                        </p:tgtEl>
                                      </p:cBhvr>
                                      <p:to x="100000" y="100000"/>
                                    </p:animScale>
                                    <p:animScale>
                                      <p:cBhvr>
                                        <p:cTn id="76" dur="26">
                                          <p:stCondLst>
                                            <p:cond delay="1312"/>
                                          </p:stCondLst>
                                        </p:cTn>
                                        <p:tgtEl>
                                          <p:spTgt spid="3">
                                            <p:txEl>
                                              <p:pRg st="6" end="6"/>
                                            </p:txEl>
                                          </p:spTgt>
                                        </p:tgtEl>
                                      </p:cBhvr>
                                      <p:to x="100000" y="80000"/>
                                    </p:animScale>
                                    <p:animScale>
                                      <p:cBhvr>
                                        <p:cTn id="77" dur="166" decel="50000">
                                          <p:stCondLst>
                                            <p:cond delay="1338"/>
                                          </p:stCondLst>
                                        </p:cTn>
                                        <p:tgtEl>
                                          <p:spTgt spid="3">
                                            <p:txEl>
                                              <p:pRg st="6" end="6"/>
                                            </p:txEl>
                                          </p:spTgt>
                                        </p:tgtEl>
                                      </p:cBhvr>
                                      <p:to x="100000" y="100000"/>
                                    </p:animScale>
                                    <p:animScale>
                                      <p:cBhvr>
                                        <p:cTn id="78" dur="26">
                                          <p:stCondLst>
                                            <p:cond delay="1642"/>
                                          </p:stCondLst>
                                        </p:cTn>
                                        <p:tgtEl>
                                          <p:spTgt spid="3">
                                            <p:txEl>
                                              <p:pRg st="6" end="6"/>
                                            </p:txEl>
                                          </p:spTgt>
                                        </p:tgtEl>
                                      </p:cBhvr>
                                      <p:to x="100000" y="90000"/>
                                    </p:animScale>
                                    <p:animScale>
                                      <p:cBhvr>
                                        <p:cTn id="79" dur="166" decel="50000">
                                          <p:stCondLst>
                                            <p:cond delay="1668"/>
                                          </p:stCondLst>
                                        </p:cTn>
                                        <p:tgtEl>
                                          <p:spTgt spid="3">
                                            <p:txEl>
                                              <p:pRg st="6" end="6"/>
                                            </p:txEl>
                                          </p:spTgt>
                                        </p:tgtEl>
                                      </p:cBhvr>
                                      <p:to x="100000" y="100000"/>
                                    </p:animScale>
                                    <p:animScale>
                                      <p:cBhvr>
                                        <p:cTn id="80" dur="26">
                                          <p:stCondLst>
                                            <p:cond delay="1808"/>
                                          </p:stCondLst>
                                        </p:cTn>
                                        <p:tgtEl>
                                          <p:spTgt spid="3">
                                            <p:txEl>
                                              <p:pRg st="6" end="6"/>
                                            </p:txEl>
                                          </p:spTgt>
                                        </p:tgtEl>
                                      </p:cBhvr>
                                      <p:to x="100000" y="95000"/>
                                    </p:animScale>
                                    <p:animScale>
                                      <p:cBhvr>
                                        <p:cTn id="81" dur="166" decel="50000">
                                          <p:stCondLst>
                                            <p:cond delay="1834"/>
                                          </p:stCondLst>
                                        </p:cTn>
                                        <p:tgtEl>
                                          <p:spTgt spid="3">
                                            <p:txEl>
                                              <p:pRg st="6" end="6"/>
                                            </p:txEl>
                                          </p:spTgt>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3">
                                            <p:txEl>
                                              <p:pRg st="8" end="8"/>
                                            </p:txEl>
                                          </p:spTgt>
                                        </p:tgtEl>
                                        <p:attrNameLst>
                                          <p:attrName>style.visibility</p:attrName>
                                        </p:attrNameLst>
                                      </p:cBhvr>
                                      <p:to>
                                        <p:strVal val="visible"/>
                                      </p:to>
                                    </p:set>
                                    <p:animEffect transition="in" filter="wipe(down)">
                                      <p:cBhvr>
                                        <p:cTn id="86" dur="580">
                                          <p:stCondLst>
                                            <p:cond delay="0"/>
                                          </p:stCondLst>
                                        </p:cTn>
                                        <p:tgtEl>
                                          <p:spTgt spid="3">
                                            <p:txEl>
                                              <p:pRg st="8" end="8"/>
                                            </p:txEl>
                                          </p:spTgt>
                                        </p:tgtEl>
                                      </p:cBhvr>
                                    </p:animEffect>
                                    <p:anim calcmode="lin" valueType="num">
                                      <p:cBhvr>
                                        <p:cTn id="87"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3">
                                            <p:txEl>
                                              <p:pRg st="8" end="8"/>
                                            </p:txEl>
                                          </p:spTgt>
                                        </p:tgtEl>
                                      </p:cBhvr>
                                      <p:to x="100000" y="60000"/>
                                    </p:animScale>
                                    <p:animScale>
                                      <p:cBhvr>
                                        <p:cTn id="93" dur="166" decel="50000">
                                          <p:stCondLst>
                                            <p:cond delay="676"/>
                                          </p:stCondLst>
                                        </p:cTn>
                                        <p:tgtEl>
                                          <p:spTgt spid="3">
                                            <p:txEl>
                                              <p:pRg st="8" end="8"/>
                                            </p:txEl>
                                          </p:spTgt>
                                        </p:tgtEl>
                                      </p:cBhvr>
                                      <p:to x="100000" y="100000"/>
                                    </p:animScale>
                                    <p:animScale>
                                      <p:cBhvr>
                                        <p:cTn id="94" dur="26">
                                          <p:stCondLst>
                                            <p:cond delay="1312"/>
                                          </p:stCondLst>
                                        </p:cTn>
                                        <p:tgtEl>
                                          <p:spTgt spid="3">
                                            <p:txEl>
                                              <p:pRg st="8" end="8"/>
                                            </p:txEl>
                                          </p:spTgt>
                                        </p:tgtEl>
                                      </p:cBhvr>
                                      <p:to x="100000" y="80000"/>
                                    </p:animScale>
                                    <p:animScale>
                                      <p:cBhvr>
                                        <p:cTn id="95" dur="166" decel="50000">
                                          <p:stCondLst>
                                            <p:cond delay="1338"/>
                                          </p:stCondLst>
                                        </p:cTn>
                                        <p:tgtEl>
                                          <p:spTgt spid="3">
                                            <p:txEl>
                                              <p:pRg st="8" end="8"/>
                                            </p:txEl>
                                          </p:spTgt>
                                        </p:tgtEl>
                                      </p:cBhvr>
                                      <p:to x="100000" y="100000"/>
                                    </p:animScale>
                                    <p:animScale>
                                      <p:cBhvr>
                                        <p:cTn id="96" dur="26">
                                          <p:stCondLst>
                                            <p:cond delay="1642"/>
                                          </p:stCondLst>
                                        </p:cTn>
                                        <p:tgtEl>
                                          <p:spTgt spid="3">
                                            <p:txEl>
                                              <p:pRg st="8" end="8"/>
                                            </p:txEl>
                                          </p:spTgt>
                                        </p:tgtEl>
                                      </p:cBhvr>
                                      <p:to x="100000" y="90000"/>
                                    </p:animScale>
                                    <p:animScale>
                                      <p:cBhvr>
                                        <p:cTn id="97" dur="166" decel="50000">
                                          <p:stCondLst>
                                            <p:cond delay="1668"/>
                                          </p:stCondLst>
                                        </p:cTn>
                                        <p:tgtEl>
                                          <p:spTgt spid="3">
                                            <p:txEl>
                                              <p:pRg st="8" end="8"/>
                                            </p:txEl>
                                          </p:spTgt>
                                        </p:tgtEl>
                                      </p:cBhvr>
                                      <p:to x="100000" y="100000"/>
                                    </p:animScale>
                                    <p:animScale>
                                      <p:cBhvr>
                                        <p:cTn id="98" dur="26">
                                          <p:stCondLst>
                                            <p:cond delay="1808"/>
                                          </p:stCondLst>
                                        </p:cTn>
                                        <p:tgtEl>
                                          <p:spTgt spid="3">
                                            <p:txEl>
                                              <p:pRg st="8" end="8"/>
                                            </p:txEl>
                                          </p:spTgt>
                                        </p:tgtEl>
                                      </p:cBhvr>
                                      <p:to x="100000" y="95000"/>
                                    </p:animScale>
                                    <p:animScale>
                                      <p:cBhvr>
                                        <p:cTn id="99" dur="166" decel="50000">
                                          <p:stCondLst>
                                            <p:cond delay="1834"/>
                                          </p:stCondLst>
                                        </p:cTn>
                                        <p:tgtEl>
                                          <p:spTgt spid="3">
                                            <p:txEl>
                                              <p:pRg st="8" end="8"/>
                                            </p:txEl>
                                          </p:spTgt>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grpId="0" nodeType="clickEffect">
                                  <p:stCondLst>
                                    <p:cond delay="0"/>
                                  </p:stCondLst>
                                  <p:childTnLst>
                                    <p:set>
                                      <p:cBhvr>
                                        <p:cTn id="103" dur="1" fill="hold">
                                          <p:stCondLst>
                                            <p:cond delay="0"/>
                                          </p:stCondLst>
                                        </p:cTn>
                                        <p:tgtEl>
                                          <p:spTgt spid="3">
                                            <p:txEl>
                                              <p:pRg st="10" end="10"/>
                                            </p:txEl>
                                          </p:spTgt>
                                        </p:tgtEl>
                                        <p:attrNameLst>
                                          <p:attrName>style.visibility</p:attrName>
                                        </p:attrNameLst>
                                      </p:cBhvr>
                                      <p:to>
                                        <p:strVal val="visible"/>
                                      </p:to>
                                    </p:set>
                                    <p:animEffect transition="in" filter="wipe(down)">
                                      <p:cBhvr>
                                        <p:cTn id="104" dur="580">
                                          <p:stCondLst>
                                            <p:cond delay="0"/>
                                          </p:stCondLst>
                                        </p:cTn>
                                        <p:tgtEl>
                                          <p:spTgt spid="3">
                                            <p:txEl>
                                              <p:pRg st="10" end="10"/>
                                            </p:txEl>
                                          </p:spTgt>
                                        </p:tgtEl>
                                      </p:cBhvr>
                                    </p:animEffect>
                                    <p:anim calcmode="lin" valueType="num">
                                      <p:cBhvr>
                                        <p:cTn id="105"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10" dur="26">
                                          <p:stCondLst>
                                            <p:cond delay="650"/>
                                          </p:stCondLst>
                                        </p:cTn>
                                        <p:tgtEl>
                                          <p:spTgt spid="3">
                                            <p:txEl>
                                              <p:pRg st="10" end="10"/>
                                            </p:txEl>
                                          </p:spTgt>
                                        </p:tgtEl>
                                      </p:cBhvr>
                                      <p:to x="100000" y="60000"/>
                                    </p:animScale>
                                    <p:animScale>
                                      <p:cBhvr>
                                        <p:cTn id="111" dur="166" decel="50000">
                                          <p:stCondLst>
                                            <p:cond delay="676"/>
                                          </p:stCondLst>
                                        </p:cTn>
                                        <p:tgtEl>
                                          <p:spTgt spid="3">
                                            <p:txEl>
                                              <p:pRg st="10" end="10"/>
                                            </p:txEl>
                                          </p:spTgt>
                                        </p:tgtEl>
                                      </p:cBhvr>
                                      <p:to x="100000" y="100000"/>
                                    </p:animScale>
                                    <p:animScale>
                                      <p:cBhvr>
                                        <p:cTn id="112" dur="26">
                                          <p:stCondLst>
                                            <p:cond delay="1312"/>
                                          </p:stCondLst>
                                        </p:cTn>
                                        <p:tgtEl>
                                          <p:spTgt spid="3">
                                            <p:txEl>
                                              <p:pRg st="10" end="10"/>
                                            </p:txEl>
                                          </p:spTgt>
                                        </p:tgtEl>
                                      </p:cBhvr>
                                      <p:to x="100000" y="80000"/>
                                    </p:animScale>
                                    <p:animScale>
                                      <p:cBhvr>
                                        <p:cTn id="113" dur="166" decel="50000">
                                          <p:stCondLst>
                                            <p:cond delay="1338"/>
                                          </p:stCondLst>
                                        </p:cTn>
                                        <p:tgtEl>
                                          <p:spTgt spid="3">
                                            <p:txEl>
                                              <p:pRg st="10" end="10"/>
                                            </p:txEl>
                                          </p:spTgt>
                                        </p:tgtEl>
                                      </p:cBhvr>
                                      <p:to x="100000" y="100000"/>
                                    </p:animScale>
                                    <p:animScale>
                                      <p:cBhvr>
                                        <p:cTn id="114" dur="26">
                                          <p:stCondLst>
                                            <p:cond delay="1642"/>
                                          </p:stCondLst>
                                        </p:cTn>
                                        <p:tgtEl>
                                          <p:spTgt spid="3">
                                            <p:txEl>
                                              <p:pRg st="10" end="10"/>
                                            </p:txEl>
                                          </p:spTgt>
                                        </p:tgtEl>
                                      </p:cBhvr>
                                      <p:to x="100000" y="90000"/>
                                    </p:animScale>
                                    <p:animScale>
                                      <p:cBhvr>
                                        <p:cTn id="115" dur="166" decel="50000">
                                          <p:stCondLst>
                                            <p:cond delay="1668"/>
                                          </p:stCondLst>
                                        </p:cTn>
                                        <p:tgtEl>
                                          <p:spTgt spid="3">
                                            <p:txEl>
                                              <p:pRg st="10" end="10"/>
                                            </p:txEl>
                                          </p:spTgt>
                                        </p:tgtEl>
                                      </p:cBhvr>
                                      <p:to x="100000" y="100000"/>
                                    </p:animScale>
                                    <p:animScale>
                                      <p:cBhvr>
                                        <p:cTn id="116" dur="26">
                                          <p:stCondLst>
                                            <p:cond delay="1808"/>
                                          </p:stCondLst>
                                        </p:cTn>
                                        <p:tgtEl>
                                          <p:spTgt spid="3">
                                            <p:txEl>
                                              <p:pRg st="10" end="10"/>
                                            </p:txEl>
                                          </p:spTgt>
                                        </p:tgtEl>
                                      </p:cBhvr>
                                      <p:to x="100000" y="95000"/>
                                    </p:animScale>
                                    <p:animScale>
                                      <p:cBhvr>
                                        <p:cTn id="117"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DCC6-8729-F791-3AFB-7B1D79D4E30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7B73061-DD4D-6842-ADB7-917364217C95}"/>
              </a:ext>
            </a:extLst>
          </p:cNvPr>
          <p:cNvSpPr>
            <a:spLocks noGrp="1"/>
          </p:cNvSpPr>
          <p:nvPr>
            <p:ph idx="1"/>
          </p:nvPr>
        </p:nvSpPr>
        <p:spPr/>
        <p:txBody>
          <a:bodyPr>
            <a:normAutofit/>
          </a:bodyPr>
          <a:lstStyle/>
          <a:p>
            <a:r>
              <a:rPr lang="en-US" dirty="0">
                <a:latin typeface="Bell MT" panose="02020503060305020303" pitchFamily="18" charset="0"/>
              </a:rPr>
              <a:t>In conclusion, we've delved into the world of Power Query, exploring advanced techniques that can transform the way you work with data in Excel. You now possess the tools to supercharge your data manipulation and analysis capabilities.</a:t>
            </a:r>
          </a:p>
          <a:p>
            <a:endParaRPr lang="en-US" dirty="0">
              <a:latin typeface="Bell MT" panose="02020503060305020303" pitchFamily="18" charset="0"/>
            </a:endParaRPr>
          </a:p>
          <a:p>
            <a:r>
              <a:rPr lang="en-US" dirty="0">
                <a:latin typeface="Bell MT" panose="02020503060305020303" pitchFamily="18" charset="0"/>
              </a:rPr>
              <a:t>As we wrap up, remember that mastering Power Query is not just about the technical skills but about unlocking the potential of your data. It's about saving time, reducing errors, and gaining insights that can drive better decision-making.</a:t>
            </a:r>
          </a:p>
          <a:p>
            <a:endParaRPr lang="en-US" dirty="0">
              <a:latin typeface="Bell MT" panose="02020503060305020303" pitchFamily="18" charset="0"/>
            </a:endParaRPr>
          </a:p>
          <a:p>
            <a:r>
              <a:rPr lang="en-US" dirty="0">
                <a:latin typeface="Bell MT" panose="02020503060305020303" pitchFamily="18" charset="0"/>
              </a:rPr>
              <a:t>But knowledge alone is not enough; it's the application that counts . . . </a:t>
            </a:r>
            <a:endParaRPr lang="en-IN" dirty="0">
              <a:latin typeface="Bell MT" panose="02020503060305020303" pitchFamily="18" charset="0"/>
            </a:endParaRPr>
          </a:p>
        </p:txBody>
      </p:sp>
    </p:spTree>
    <p:extLst>
      <p:ext uri="{BB962C8B-B14F-4D97-AF65-F5344CB8AC3E}">
        <p14:creationId xmlns:p14="http://schemas.microsoft.com/office/powerpoint/2010/main" val="37487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Hammer">
                <a:extLst>
                  <a:ext uri="{FF2B5EF4-FFF2-40B4-BE49-F238E27FC236}">
                    <a16:creationId xmlns:a16="http://schemas.microsoft.com/office/drawing/2014/main" id="{4E363D0C-67C2-738C-BE1F-6152355C6DB2}"/>
                  </a:ext>
                </a:extLst>
              </p:cNvPr>
              <p:cNvGraphicFramePr>
                <a:graphicFrameLocks noChangeAspect="1"/>
              </p:cNvGraphicFramePr>
              <p:nvPr>
                <p:extLst>
                  <p:ext uri="{D42A27DB-BD31-4B8C-83A1-F6EECF244321}">
                    <p14:modId xmlns:p14="http://schemas.microsoft.com/office/powerpoint/2010/main" val="3588534376"/>
                  </p:ext>
                </p:extLst>
              </p:nvPr>
            </p:nvGraphicFramePr>
            <p:xfrm>
              <a:off x="3964364" y="1354852"/>
              <a:ext cx="777270" cy="2036048"/>
            </p:xfrm>
            <a:graphic>
              <a:graphicData uri="http://schemas.microsoft.com/office/drawing/2017/model3d">
                <am3d:model3d r:embed="rId2">
                  <am3d:spPr>
                    <a:xfrm>
                      <a:off x="0" y="0"/>
                      <a:ext cx="777270" cy="2036048"/>
                    </a:xfrm>
                    <a:prstGeom prst="rect">
                      <a:avLst/>
                    </a:prstGeom>
                  </am3d:spPr>
                  <am3d:camera>
                    <am3d:pos x="0" y="0" z="50463389"/>
                    <am3d:up dx="0" dy="36000000" dz="0"/>
                    <am3d:lookAt x="0" y="0" z="0"/>
                    <am3d:perspective fov="2700000"/>
                  </am3d:camera>
                  <am3d:trans>
                    <am3d:meterPerModelUnit n="3635755" d="1000000"/>
                    <am3d:preTrans dx="-24" dy="105" dz="61"/>
                    <am3d:scale>
                      <am3d:sx n="1000000" d="1000000"/>
                      <am3d:sy n="1000000" d="1000000"/>
                      <am3d:sz n="1000000" d="1000000"/>
                    </am3d:scale>
                    <am3d:rot/>
                    <am3d:postTrans dx="0" dy="0" dz="0"/>
                  </am3d:trans>
                  <am3d:raster rName="Office3DRenderer" rVer="16.0.8326">
                    <am3d:blip r:embed="rId3"/>
                  </am3d:raster>
                  <am3d:objViewport viewportSz="2303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ammer">
                <a:extLst>
                  <a:ext uri="{FF2B5EF4-FFF2-40B4-BE49-F238E27FC236}">
                    <a16:creationId xmlns:a16="http://schemas.microsoft.com/office/drawing/2014/main" id="{4E363D0C-67C2-738C-BE1F-6152355C6DB2}"/>
                  </a:ext>
                </a:extLst>
              </p:cNvPr>
              <p:cNvPicPr>
                <a:picLocks noGrp="1" noRot="1" noChangeAspect="1" noMove="1" noResize="1" noEditPoints="1" noAdjustHandles="1" noChangeArrowheads="1" noChangeShapeType="1" noCrop="1"/>
              </p:cNvPicPr>
              <p:nvPr/>
            </p:nvPicPr>
            <p:blipFill>
              <a:blip r:embed="rId3"/>
              <a:stretch>
                <a:fillRect/>
              </a:stretch>
            </p:blipFill>
            <p:spPr>
              <a:xfrm>
                <a:off x="3964364" y="1354852"/>
                <a:ext cx="777270" cy="20360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itting Male 2">
                <a:extLst>
                  <a:ext uri="{FF2B5EF4-FFF2-40B4-BE49-F238E27FC236}">
                    <a16:creationId xmlns:a16="http://schemas.microsoft.com/office/drawing/2014/main" id="{D1BEA946-5884-A286-6291-9B99587BA54F}"/>
                  </a:ext>
                </a:extLst>
              </p:cNvPr>
              <p:cNvGraphicFramePr>
                <a:graphicFrameLocks noChangeAspect="1"/>
              </p:cNvGraphicFramePr>
              <p:nvPr>
                <p:extLst>
                  <p:ext uri="{D42A27DB-BD31-4B8C-83A1-F6EECF244321}">
                    <p14:modId xmlns:p14="http://schemas.microsoft.com/office/powerpoint/2010/main" val="209064272"/>
                  </p:ext>
                </p:extLst>
              </p:nvPr>
            </p:nvGraphicFramePr>
            <p:xfrm>
              <a:off x="386281" y="-471703"/>
              <a:ext cx="1930605" cy="4707632"/>
            </p:xfrm>
            <a:graphic>
              <a:graphicData uri="http://schemas.microsoft.com/office/drawing/2017/model3d">
                <am3d:model3d r:embed="rId4">
                  <am3d:spPr>
                    <a:xfrm>
                      <a:off x="0" y="0"/>
                      <a:ext cx="1930605" cy="4707632"/>
                    </a:xfrm>
                    <a:prstGeom prst="rect">
                      <a:avLst/>
                    </a:prstGeom>
                  </am3d:spPr>
                  <am3d:camera>
                    <am3d:pos x="0" y="0" z="58898876"/>
                    <am3d:up dx="0" dy="36000000" dz="0"/>
                    <am3d:lookAt x="0" y="0" z="0"/>
                    <am3d:perspective fov="2700000"/>
                  </am3d:camera>
                  <am3d:trans>
                    <am3d:meterPerModelUnit n="910782" d="1000000"/>
                    <am3d:preTrans dx="564419" dy="-19060719" dz="-3192277"/>
                    <am3d:scale>
                      <am3d:sx n="1000000" d="1000000"/>
                      <am3d:sy n="1000000" d="1000000"/>
                      <am3d:sz n="1000000" d="1000000"/>
                    </am3d:scale>
                    <am3d:rot/>
                    <am3d:postTrans dx="0" dy="0" dz="0"/>
                  </am3d:trans>
                  <am3d:raster rName="Office3DRenderer" rVer="16.0.8326">
                    <am3d:blip r:embed="rId5"/>
                  </am3d:raster>
                  <am3d:objViewport viewportSz="5354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itting Male 2">
                <a:extLst>
                  <a:ext uri="{FF2B5EF4-FFF2-40B4-BE49-F238E27FC236}">
                    <a16:creationId xmlns:a16="http://schemas.microsoft.com/office/drawing/2014/main" id="{D1BEA946-5884-A286-6291-9B99587BA54F}"/>
                  </a:ext>
                </a:extLst>
              </p:cNvPr>
              <p:cNvPicPr>
                <a:picLocks noGrp="1" noRot="1" noChangeAspect="1" noMove="1" noResize="1" noEditPoints="1" noAdjustHandles="1" noChangeArrowheads="1" noChangeShapeType="1" noCrop="1"/>
              </p:cNvPicPr>
              <p:nvPr/>
            </p:nvPicPr>
            <p:blipFill>
              <a:blip r:embed="rId5"/>
              <a:stretch>
                <a:fillRect/>
              </a:stretch>
            </p:blipFill>
            <p:spPr>
              <a:xfrm>
                <a:off x="386281" y="-471703"/>
                <a:ext cx="1930605" cy="47076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hare symbol">
                <a:extLst>
                  <a:ext uri="{FF2B5EF4-FFF2-40B4-BE49-F238E27FC236}">
                    <a16:creationId xmlns:a16="http://schemas.microsoft.com/office/drawing/2014/main" id="{87EFDFE9-2184-36D3-9071-794ADBC3A735}"/>
                  </a:ext>
                </a:extLst>
              </p:cNvPr>
              <p:cNvGraphicFramePr>
                <a:graphicFrameLocks noChangeAspect="1"/>
              </p:cNvGraphicFramePr>
              <p:nvPr>
                <p:extLst>
                  <p:ext uri="{D42A27DB-BD31-4B8C-83A1-F6EECF244321}">
                    <p14:modId xmlns:p14="http://schemas.microsoft.com/office/powerpoint/2010/main" val="3276182225"/>
                  </p:ext>
                </p:extLst>
              </p:nvPr>
            </p:nvGraphicFramePr>
            <p:xfrm>
              <a:off x="7826364" y="3792369"/>
              <a:ext cx="3979354" cy="2589437"/>
            </p:xfrm>
            <a:graphic>
              <a:graphicData uri="http://schemas.microsoft.com/office/drawing/2017/model3d">
                <am3d:model3d r:embed="rId6">
                  <am3d:spPr>
                    <a:xfrm>
                      <a:off x="0" y="0"/>
                      <a:ext cx="3979354" cy="2589437"/>
                    </a:xfrm>
                    <a:prstGeom prst="rect">
                      <a:avLst/>
                    </a:prstGeom>
                  </am3d:spPr>
                  <am3d:camera>
                    <am3d:pos x="0" y="0" z="66067670"/>
                    <am3d:up dx="0" dy="36000000" dz="0"/>
                    <am3d:lookAt x="0" y="0" z="0"/>
                    <am3d:perspective fov="2700000"/>
                  </am3d:camera>
                  <am3d:trans>
                    <am3d:meterPerModelUnit n="2045915" d="1000000"/>
                    <am3d:preTrans dx="1479226" dy="-12430693" dz="345334"/>
                    <am3d:scale>
                      <am3d:sx n="1000000" d="1000000"/>
                      <am3d:sy n="1000000" d="1000000"/>
                      <am3d:sz n="1000000" d="1000000"/>
                    </am3d:scale>
                    <am3d:rot ax="572099" ay="556899" az="93106"/>
                    <am3d:postTrans dx="0" dy="0" dz="0"/>
                  </am3d:trans>
                  <am3d:raster rName="Office3DRenderer" rVer="16.0.8326">
                    <am3d:blip r:embed="rId7"/>
                  </am3d:raster>
                  <am3d:objViewport viewportSz="53311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hare symbol">
                <a:extLst>
                  <a:ext uri="{FF2B5EF4-FFF2-40B4-BE49-F238E27FC236}">
                    <a16:creationId xmlns:a16="http://schemas.microsoft.com/office/drawing/2014/main" id="{87EFDFE9-2184-36D3-9071-794ADBC3A735}"/>
                  </a:ext>
                </a:extLst>
              </p:cNvPr>
              <p:cNvPicPr>
                <a:picLocks noGrp="1" noRot="1" noChangeAspect="1" noMove="1" noResize="1" noEditPoints="1" noAdjustHandles="1" noChangeArrowheads="1" noChangeShapeType="1" noCrop="1"/>
              </p:cNvPicPr>
              <p:nvPr/>
            </p:nvPicPr>
            <p:blipFill>
              <a:blip r:embed="rId7"/>
              <a:stretch>
                <a:fillRect/>
              </a:stretch>
            </p:blipFill>
            <p:spPr>
              <a:xfrm>
                <a:off x="7826364" y="3792369"/>
                <a:ext cx="3979354" cy="2589437"/>
              </a:xfrm>
              <a:prstGeom prst="rect">
                <a:avLst/>
              </a:prstGeom>
            </p:spPr>
          </p:pic>
        </mc:Fallback>
      </mc:AlternateContent>
      <p:sp>
        <p:nvSpPr>
          <p:cNvPr id="9" name="Rectangle 8">
            <a:extLst>
              <a:ext uri="{FF2B5EF4-FFF2-40B4-BE49-F238E27FC236}">
                <a16:creationId xmlns:a16="http://schemas.microsoft.com/office/drawing/2014/main" id="{981612C3-8934-8156-E404-D57164A24B84}"/>
              </a:ext>
            </a:extLst>
          </p:cNvPr>
          <p:cNvSpPr/>
          <p:nvPr/>
        </p:nvSpPr>
        <p:spPr>
          <a:xfrm rot="20607807">
            <a:off x="14001750" y="-571500"/>
            <a:ext cx="4457700" cy="7625443"/>
          </a:xfrm>
          <a:prstGeom prst="rect">
            <a:avLst/>
          </a:prstGeom>
          <a:gradFill flip="none" rotWithShape="1">
            <a:gsLst>
              <a:gs pos="0">
                <a:srgbClr val="75513D">
                  <a:shade val="30000"/>
                  <a:satMod val="115000"/>
                </a:srgbClr>
              </a:gs>
              <a:gs pos="50000">
                <a:srgbClr val="75513D">
                  <a:shade val="67500"/>
                  <a:satMod val="115000"/>
                </a:srgbClr>
              </a:gs>
              <a:gs pos="100000">
                <a:srgbClr val="75513D">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m3d="http://schemas.microsoft.com/office/drawing/2017/model3d" Requires="am3d">
          <p:graphicFrame>
            <p:nvGraphicFramePr>
              <p:cNvPr id="11" name="3D Model 10" descr="Brain In Head">
                <a:extLst>
                  <a:ext uri="{FF2B5EF4-FFF2-40B4-BE49-F238E27FC236}">
                    <a16:creationId xmlns:a16="http://schemas.microsoft.com/office/drawing/2014/main" id="{EAC6027F-1E6E-9548-D47D-5F1426A8948F}"/>
                  </a:ext>
                </a:extLst>
              </p:cNvPr>
              <p:cNvGraphicFramePr>
                <a:graphicFrameLocks noChangeAspect="1"/>
              </p:cNvGraphicFramePr>
              <p:nvPr>
                <p:extLst>
                  <p:ext uri="{D42A27DB-BD31-4B8C-83A1-F6EECF244321}">
                    <p14:modId xmlns:p14="http://schemas.microsoft.com/office/powerpoint/2010/main" val="597562297"/>
                  </p:ext>
                </p:extLst>
              </p:nvPr>
            </p:nvGraphicFramePr>
            <p:xfrm>
              <a:off x="5472450" y="1047692"/>
              <a:ext cx="3465917" cy="3637310"/>
            </p:xfrm>
            <a:graphic>
              <a:graphicData uri="http://schemas.microsoft.com/office/drawing/2017/model3d">
                <am3d:model3d r:embed="rId8">
                  <am3d:spPr>
                    <a:xfrm>
                      <a:off x="0" y="0"/>
                      <a:ext cx="3465917" cy="3637310"/>
                    </a:xfrm>
                    <a:prstGeom prst="rect">
                      <a:avLst/>
                    </a:prstGeom>
                  </am3d:spPr>
                  <am3d:camera>
                    <am3d:pos x="0" y="0" z="74489115"/>
                    <am3d:up dx="0" dy="36000000" dz="0"/>
                    <am3d:lookAt x="0" y="0" z="0"/>
                    <am3d:perspective fov="2700000"/>
                  </am3d:camera>
                  <am3d:trans>
                    <am3d:meterPerModelUnit n="118218" d="1000000"/>
                    <am3d:preTrans dx="-144" dy="-18000000" dz="1196781"/>
                    <am3d:scale>
                      <am3d:sx n="1000000" d="1000000"/>
                      <am3d:sy n="1000000" d="1000000"/>
                      <am3d:sz n="1000000" d="1000000"/>
                    </am3d:scale>
                    <am3d:rot ax="41319" ay="2500164" az="27469"/>
                    <am3d:postTrans dx="0" dy="0" dz="0"/>
                  </am3d:trans>
                  <am3d:raster rName="Office3DRenderer" rVer="16.0.8326">
                    <am3d:blip r:embed="rId9"/>
                  </am3d:raster>
                  <am3d:objViewport viewportSz="53321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rain In Head">
                <a:extLst>
                  <a:ext uri="{FF2B5EF4-FFF2-40B4-BE49-F238E27FC236}">
                    <a16:creationId xmlns:a16="http://schemas.microsoft.com/office/drawing/2014/main" id="{EAC6027F-1E6E-9548-D47D-5F1426A8948F}"/>
                  </a:ext>
                </a:extLst>
              </p:cNvPr>
              <p:cNvPicPr>
                <a:picLocks noGrp="1" noRot="1" noChangeAspect="1" noMove="1" noResize="1" noEditPoints="1" noAdjustHandles="1" noChangeArrowheads="1" noChangeShapeType="1" noCrop="1"/>
              </p:cNvPicPr>
              <p:nvPr/>
            </p:nvPicPr>
            <p:blipFill>
              <a:blip r:embed="rId9"/>
              <a:stretch>
                <a:fillRect/>
              </a:stretch>
            </p:blipFill>
            <p:spPr>
              <a:xfrm>
                <a:off x="5472450" y="1047692"/>
                <a:ext cx="3465917" cy="3637310"/>
              </a:xfrm>
              <a:prstGeom prst="rect">
                <a:avLst/>
              </a:prstGeom>
            </p:spPr>
          </p:pic>
        </mc:Fallback>
      </mc:AlternateContent>
    </p:spTree>
    <p:extLst>
      <p:ext uri="{BB962C8B-B14F-4D97-AF65-F5344CB8AC3E}">
        <p14:creationId xmlns:p14="http://schemas.microsoft.com/office/powerpoint/2010/main" val="308257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7"/>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9" presetClass="emph" presetSubtype="2" fill="hold" nodeType="withEffect">
                                  <p:stCondLst>
                                    <p:cond delay="0"/>
                                  </p:stCondLst>
                                  <p:childTnLst>
                                    <p:anim calcmode="lin" valueType="num">
                                      <p:cBhvr additive="sum">
                                        <p:cTn id="8"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9"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0"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1"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2"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3" presetID="37" presetClass="emph" presetSubtype="128" accel="10000" decel="10000" fill="hold" nodeType="withEffect">
                                  <p:stCondLst>
                                    <p:cond delay="0"/>
                                  </p:stCondLst>
                                  <p:childTnLst>
                                    <p:animRot by="21600000">
                                      <p:cBhvr>
                                        <p:cTn id="14" dur="20000" fill="hold"/>
                                        <p:tgtEl>
                                          <p:spTgt spid="11"/>
                                        </p:tgtEl>
                                        <p:attrNameLst>
                                          <p:attrName>3d.view.rotation.y</p:attrName>
                                        </p:attrNameLst>
                                      </p:cBhvr>
                                    </p:animRot>
                                  </p:childTnLst>
                                </p:cTn>
                              </p:par>
                              <p:par>
                                <p:cTn id="15" presetID="37" presetClass="emph" presetSubtype="128" accel="10000" decel="10000" fill="hold" nodeType="withEffect">
                                  <p:stCondLst>
                                    <p:cond delay="0"/>
                                  </p:stCondLst>
                                  <p:childTnLst>
                                    <p:animRot by="21600000">
                                      <p:cBhvr>
                                        <p:cTn id="16" dur="20000" fill="hold"/>
                                        <p:tgtEl>
                                          <p:spTgt spid="8"/>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39950"/>
            <a:ext cx="10058400" cy="1450757"/>
          </a:xfrm>
        </p:spPr>
        <p:txBody>
          <a:bodyPr>
            <a:normAutofit/>
          </a:bodyPr>
          <a:lstStyle/>
          <a:p>
            <a:r>
              <a:rPr lang="en-US" dirty="0"/>
              <a:t> </a:t>
            </a:r>
            <a:r>
              <a:rPr lang="en-US" dirty="0">
                <a:latin typeface="Bell MT" panose="02020503060305020303" pitchFamily="18" charset="0"/>
              </a:rPr>
              <a:t>INTRODUCTION</a:t>
            </a:r>
            <a:endParaRPr lang="en-US" dirty="0">
              <a:latin typeface="Bell MT" panose="02020503060305020303"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6BD48FA-7DF6-2B36-7BB8-6BD31815C753}"/>
              </a:ext>
            </a:extLst>
          </p:cNvPr>
          <p:cNvSpPr>
            <a:spLocks noGrp="1"/>
          </p:cNvSpPr>
          <p:nvPr>
            <p:ph idx="1"/>
          </p:nvPr>
        </p:nvSpPr>
        <p:spPr/>
        <p:txBody>
          <a:bodyPr/>
          <a:lstStyle/>
          <a:p>
            <a:r>
              <a:rPr lang="en-US" dirty="0">
                <a:latin typeface="Bell MT" panose="02020503060305020303" pitchFamily="18" charset="0"/>
                <a:cs typeface="Times New Roman" panose="02020603050405020304" pitchFamily="18" charset="0"/>
              </a:rPr>
              <a:t>What is power query?</a:t>
            </a:r>
          </a:p>
          <a:p>
            <a:endParaRPr lang="en-US" dirty="0"/>
          </a:p>
          <a:p>
            <a:pPr marL="0" indent="0">
              <a:buNone/>
            </a:pPr>
            <a:r>
              <a:rPr lang="en-US" dirty="0">
                <a:latin typeface="Bell MT" panose="02020503060305020303" pitchFamily="18" charset="0"/>
              </a:rPr>
              <a:t>Power Query is a data transformation and data preparation tool that is part of Microsoft Excel. It is designed to help users connect to various data sources, extract data, transform it, and then load it into Excel for analysis. Power Query simplifies the process of cleaning and reshaping data, making it more suitable for use in Excel spreadsheets.</a:t>
            </a:r>
            <a:endParaRPr lang="en-IN" dirty="0">
              <a:latin typeface="Bell MT" panose="02020503060305020303" pitchFamily="18" charset="0"/>
            </a:endParaRPr>
          </a:p>
          <a:p>
            <a:pPr marL="0" indent="0">
              <a:buNone/>
            </a:pPr>
            <a:endParaRPr lang="en-IN" dirty="0"/>
          </a:p>
        </p:txBody>
      </p:sp>
    </p:spTree>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Hammer">
                <a:extLst>
                  <a:ext uri="{FF2B5EF4-FFF2-40B4-BE49-F238E27FC236}">
                    <a16:creationId xmlns:a16="http://schemas.microsoft.com/office/drawing/2014/main" id="{4E363D0C-67C2-738C-BE1F-6152355C6DB2}"/>
                  </a:ext>
                </a:extLst>
              </p:cNvPr>
              <p:cNvGraphicFramePr>
                <a:graphicFrameLocks noChangeAspect="1"/>
              </p:cNvGraphicFramePr>
              <p:nvPr>
                <p:extLst>
                  <p:ext uri="{D42A27DB-BD31-4B8C-83A1-F6EECF244321}">
                    <p14:modId xmlns:p14="http://schemas.microsoft.com/office/powerpoint/2010/main" val="2957746183"/>
                  </p:ext>
                </p:extLst>
              </p:nvPr>
            </p:nvGraphicFramePr>
            <p:xfrm>
              <a:off x="1529995" y="1358794"/>
              <a:ext cx="1099225" cy="4140411"/>
            </p:xfrm>
            <a:graphic>
              <a:graphicData uri="http://schemas.microsoft.com/office/drawing/2017/model3d">
                <am3d:model3d r:embed="rId2">
                  <am3d:spPr>
                    <a:xfrm>
                      <a:off x="0" y="0"/>
                      <a:ext cx="1099225" cy="4140411"/>
                    </a:xfrm>
                    <a:prstGeom prst="rect">
                      <a:avLst/>
                    </a:prstGeom>
                  </am3d:spPr>
                  <am3d:camera>
                    <am3d:pos x="0" y="0" z="50463389"/>
                    <am3d:up dx="0" dy="36000000" dz="0"/>
                    <am3d:lookAt x="0" y="0" z="0"/>
                    <am3d:perspective fov="2700000"/>
                  </am3d:camera>
                  <am3d:trans>
                    <am3d:meterPerModelUnit n="3635755" d="1000000"/>
                    <am3d:preTrans dx="-24" dy="105" dz="61"/>
                    <am3d:scale>
                      <am3d:sx n="1000000" d="1000000"/>
                      <am3d:sy n="1000000" d="1000000"/>
                      <am3d:sz n="1000000" d="1000000"/>
                    </am3d:scale>
                    <am3d:rot ax="1307249" ay="3542114" az="1135152"/>
                    <am3d:postTrans dx="0" dy="0" dz="0"/>
                  </am3d:trans>
                  <am3d:raster rName="Office3DRenderer" rVer="16.0.8326">
                    <am3d:blip r:embed="rId3"/>
                  </am3d:raster>
                  <am3d:objViewport viewportSz="42359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ammer">
                <a:extLst>
                  <a:ext uri="{FF2B5EF4-FFF2-40B4-BE49-F238E27FC236}">
                    <a16:creationId xmlns:a16="http://schemas.microsoft.com/office/drawing/2014/main" id="{4E363D0C-67C2-738C-BE1F-6152355C6DB2}"/>
                  </a:ext>
                </a:extLst>
              </p:cNvPr>
              <p:cNvPicPr>
                <a:picLocks noGrp="1" noRot="1" noChangeAspect="1" noMove="1" noResize="1" noEditPoints="1" noAdjustHandles="1" noChangeArrowheads="1" noChangeShapeType="1" noCrop="1"/>
              </p:cNvPicPr>
              <p:nvPr/>
            </p:nvPicPr>
            <p:blipFill>
              <a:blip r:embed="rId3"/>
              <a:stretch>
                <a:fillRect/>
              </a:stretch>
            </p:blipFill>
            <p:spPr>
              <a:xfrm>
                <a:off x="1529995" y="1358794"/>
                <a:ext cx="1099225" cy="4140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itting Male 2">
                <a:extLst>
                  <a:ext uri="{FF2B5EF4-FFF2-40B4-BE49-F238E27FC236}">
                    <a16:creationId xmlns:a16="http://schemas.microsoft.com/office/drawing/2014/main" id="{D1BEA946-5884-A286-6291-9B99587BA54F}"/>
                  </a:ext>
                </a:extLst>
              </p:cNvPr>
              <p:cNvGraphicFramePr>
                <a:graphicFrameLocks noChangeAspect="1"/>
              </p:cNvGraphicFramePr>
              <p:nvPr>
                <p:extLst>
                  <p:ext uri="{D42A27DB-BD31-4B8C-83A1-F6EECF244321}">
                    <p14:modId xmlns:p14="http://schemas.microsoft.com/office/powerpoint/2010/main" val="3268807207"/>
                  </p:ext>
                </p:extLst>
              </p:nvPr>
            </p:nvGraphicFramePr>
            <p:xfrm>
              <a:off x="-4185374" y="1411898"/>
              <a:ext cx="3893997" cy="7397641"/>
            </p:xfrm>
            <a:graphic>
              <a:graphicData uri="http://schemas.microsoft.com/office/drawing/2017/model3d">
                <am3d:model3d r:embed="rId4">
                  <am3d:spPr>
                    <a:xfrm>
                      <a:off x="0" y="0"/>
                      <a:ext cx="3893997" cy="7397641"/>
                    </a:xfrm>
                    <a:prstGeom prst="rect">
                      <a:avLst/>
                    </a:prstGeom>
                  </am3d:spPr>
                  <am3d:camera>
                    <am3d:pos x="0" y="0" z="58898876"/>
                    <am3d:up dx="0" dy="36000000" dz="0"/>
                    <am3d:lookAt x="0" y="0" z="0"/>
                    <am3d:perspective fov="2700000"/>
                  </am3d:camera>
                  <am3d:trans>
                    <am3d:meterPerModelUnit n="910782" d="1000000"/>
                    <am3d:preTrans dx="564419" dy="-19060719" dz="-3192277"/>
                    <am3d:scale>
                      <am3d:sx n="1000000" d="1000000"/>
                      <am3d:sy n="1000000" d="1000000"/>
                      <am3d:sz n="1000000" d="1000000"/>
                    </am3d:scale>
                    <am3d:rot ax="1184525" ay="3753797" az="1060044"/>
                    <am3d:postTrans dx="0" dy="0" dz="0"/>
                  </am3d:trans>
                  <am3d:raster rName="Office3DRenderer" rVer="16.0.8326">
                    <am3d:blip r:embed="rId5"/>
                  </am3d:raster>
                  <am3d:objViewport viewportSz="85782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itting Male 2">
                <a:extLst>
                  <a:ext uri="{FF2B5EF4-FFF2-40B4-BE49-F238E27FC236}">
                    <a16:creationId xmlns:a16="http://schemas.microsoft.com/office/drawing/2014/main" id="{D1BEA946-5884-A286-6291-9B99587BA54F}"/>
                  </a:ext>
                </a:extLst>
              </p:cNvPr>
              <p:cNvPicPr>
                <a:picLocks noGrp="1" noRot="1" noChangeAspect="1" noMove="1" noResize="1" noEditPoints="1" noAdjustHandles="1" noChangeArrowheads="1" noChangeShapeType="1" noCrop="1"/>
              </p:cNvPicPr>
              <p:nvPr/>
            </p:nvPicPr>
            <p:blipFill>
              <a:blip r:embed="rId5"/>
              <a:stretch>
                <a:fillRect/>
              </a:stretch>
            </p:blipFill>
            <p:spPr>
              <a:xfrm>
                <a:off x="-4185374" y="1411898"/>
                <a:ext cx="3893997" cy="73976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hare symbol">
                <a:extLst>
                  <a:ext uri="{FF2B5EF4-FFF2-40B4-BE49-F238E27FC236}">
                    <a16:creationId xmlns:a16="http://schemas.microsoft.com/office/drawing/2014/main" id="{87EFDFE9-2184-36D3-9071-794ADBC3A735}"/>
                  </a:ext>
                </a:extLst>
              </p:cNvPr>
              <p:cNvGraphicFramePr>
                <a:graphicFrameLocks noChangeAspect="1"/>
              </p:cNvGraphicFramePr>
              <p:nvPr>
                <p:extLst>
                  <p:ext uri="{D42A27DB-BD31-4B8C-83A1-F6EECF244321}">
                    <p14:modId xmlns:p14="http://schemas.microsoft.com/office/powerpoint/2010/main" val="3656962395"/>
                  </p:ext>
                </p:extLst>
              </p:nvPr>
            </p:nvGraphicFramePr>
            <p:xfrm>
              <a:off x="13286151" y="-2383841"/>
              <a:ext cx="4081241" cy="3510438"/>
            </p:xfrm>
            <a:graphic>
              <a:graphicData uri="http://schemas.microsoft.com/office/drawing/2017/model3d">
                <am3d:model3d r:embed="rId6">
                  <am3d:spPr>
                    <a:xfrm>
                      <a:off x="0" y="0"/>
                      <a:ext cx="4081241" cy="3510438"/>
                    </a:xfrm>
                    <a:prstGeom prst="rect">
                      <a:avLst/>
                    </a:prstGeom>
                  </am3d:spPr>
                  <am3d:camera>
                    <am3d:pos x="0" y="0" z="66067670"/>
                    <am3d:up dx="0" dy="36000000" dz="0"/>
                    <am3d:lookAt x="0" y="0" z="0"/>
                    <am3d:perspective fov="2700000"/>
                  </am3d:camera>
                  <am3d:trans>
                    <am3d:meterPerModelUnit n="2045915" d="1000000"/>
                    <am3d:preTrans dx="1479226" dy="-12430693" dz="345334"/>
                    <am3d:scale>
                      <am3d:sx n="1000000" d="1000000"/>
                      <am3d:sy n="1000000" d="1000000"/>
                      <am3d:sz n="1000000" d="1000000"/>
                    </am3d:scale>
                    <am3d:rot ax="3523578" ay="3315241" az="3211704"/>
                    <am3d:postTrans dx="0" dy="0" dz="0"/>
                  </am3d:trans>
                  <am3d:raster rName="Office3DRenderer" rVer="16.0.8326">
                    <am3d:blip r:embed="rId7"/>
                  </am3d:raster>
                  <am3d:objViewport viewportSz="5279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hare symbol">
                <a:extLst>
                  <a:ext uri="{FF2B5EF4-FFF2-40B4-BE49-F238E27FC236}">
                    <a16:creationId xmlns:a16="http://schemas.microsoft.com/office/drawing/2014/main" id="{87EFDFE9-2184-36D3-9071-794ADBC3A735}"/>
                  </a:ext>
                </a:extLst>
              </p:cNvPr>
              <p:cNvPicPr>
                <a:picLocks noGrp="1" noRot="1" noChangeAspect="1" noMove="1" noResize="1" noEditPoints="1" noAdjustHandles="1" noChangeArrowheads="1" noChangeShapeType="1" noCrop="1"/>
              </p:cNvPicPr>
              <p:nvPr/>
            </p:nvPicPr>
            <p:blipFill>
              <a:blip r:embed="rId7"/>
              <a:stretch>
                <a:fillRect/>
              </a:stretch>
            </p:blipFill>
            <p:spPr>
              <a:xfrm>
                <a:off x="13286151" y="-2383841"/>
                <a:ext cx="4081241" cy="3510438"/>
              </a:xfrm>
              <a:prstGeom prst="rect">
                <a:avLst/>
              </a:prstGeom>
            </p:spPr>
          </p:pic>
        </mc:Fallback>
      </mc:AlternateContent>
      <p:sp>
        <p:nvSpPr>
          <p:cNvPr id="9" name="Rectangle 8">
            <a:extLst>
              <a:ext uri="{FF2B5EF4-FFF2-40B4-BE49-F238E27FC236}">
                <a16:creationId xmlns:a16="http://schemas.microsoft.com/office/drawing/2014/main" id="{981612C3-8934-8156-E404-D57164A24B84}"/>
              </a:ext>
            </a:extLst>
          </p:cNvPr>
          <p:cNvSpPr/>
          <p:nvPr/>
        </p:nvSpPr>
        <p:spPr>
          <a:xfrm rot="20607807">
            <a:off x="3727603" y="-2713023"/>
            <a:ext cx="11285850" cy="10512281"/>
          </a:xfrm>
          <a:prstGeom prst="rect">
            <a:avLst/>
          </a:prstGeom>
          <a:gradFill flip="none" rotWithShape="1">
            <a:gsLst>
              <a:gs pos="0">
                <a:srgbClr val="75513D">
                  <a:shade val="30000"/>
                  <a:satMod val="115000"/>
                </a:srgbClr>
              </a:gs>
              <a:gs pos="50000">
                <a:srgbClr val="75513D">
                  <a:shade val="67500"/>
                  <a:satMod val="115000"/>
                </a:srgbClr>
              </a:gs>
              <a:gs pos="100000">
                <a:srgbClr val="75513D">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999AF02-A467-3E73-C35C-862A8208B830}"/>
              </a:ext>
            </a:extLst>
          </p:cNvPr>
          <p:cNvSpPr txBox="1"/>
          <p:nvPr/>
        </p:nvSpPr>
        <p:spPr>
          <a:xfrm>
            <a:off x="4450592" y="783640"/>
            <a:ext cx="7227058" cy="4278094"/>
          </a:xfrm>
          <a:prstGeom prst="rect">
            <a:avLst/>
          </a:prstGeom>
          <a:noFill/>
        </p:spPr>
        <p:txBody>
          <a:bodyPr wrap="square" rtlCol="0">
            <a:spAutoFit/>
          </a:bodyPr>
          <a:lstStyle/>
          <a:p>
            <a:endParaRPr lang="en-US" sz="3200" dirty="0"/>
          </a:p>
          <a:p>
            <a:r>
              <a:rPr lang="en-US" sz="4000" b="1" dirty="0">
                <a:solidFill>
                  <a:schemeClr val="bg2"/>
                </a:solidFill>
              </a:rPr>
              <a:t>Start Applying What You've Learned :</a:t>
            </a:r>
          </a:p>
          <a:p>
            <a:endParaRPr lang="en-US" sz="3200" dirty="0"/>
          </a:p>
          <a:p>
            <a:r>
              <a:rPr lang="en-US" sz="3200" i="1" dirty="0">
                <a:solidFill>
                  <a:schemeClr val="bg2"/>
                </a:solidFill>
                <a:latin typeface="Aptos" panose="020B0004020202020204" pitchFamily="34" charset="0"/>
              </a:rPr>
              <a:t>Don't </a:t>
            </a:r>
            <a:r>
              <a:rPr lang="en-US" sz="3200" i="1" dirty="0" err="1">
                <a:solidFill>
                  <a:schemeClr val="bg2"/>
                </a:solidFill>
                <a:latin typeface="Aptos" panose="020B0004020202020204" pitchFamily="34" charset="0"/>
              </a:rPr>
              <a:t>wait.Put</a:t>
            </a:r>
            <a:r>
              <a:rPr lang="en-US" sz="3200" i="1" dirty="0">
                <a:solidFill>
                  <a:schemeClr val="bg2"/>
                </a:solidFill>
                <a:latin typeface="Aptos" panose="020B0004020202020204" pitchFamily="34" charset="0"/>
              </a:rPr>
              <a:t> these advanced techniques to excel you next data </a:t>
            </a:r>
            <a:r>
              <a:rPr lang="en-US" sz="3200" i="1" dirty="0" err="1">
                <a:solidFill>
                  <a:schemeClr val="bg2"/>
                </a:solidFill>
                <a:latin typeface="Aptos" panose="020B0004020202020204" pitchFamily="34" charset="0"/>
              </a:rPr>
              <a:t>project.Experiment</a:t>
            </a:r>
            <a:r>
              <a:rPr lang="en-US" sz="3200" i="1" dirty="0">
                <a:solidFill>
                  <a:schemeClr val="bg2"/>
                </a:solidFill>
                <a:latin typeface="Aptos" panose="020B0004020202020204" pitchFamily="34" charset="0"/>
              </a:rPr>
              <a:t>, refine and perfect you skills.</a:t>
            </a:r>
            <a:endParaRPr lang="en-IN" sz="3200" i="1" dirty="0">
              <a:solidFill>
                <a:schemeClr val="bg2"/>
              </a:solidFill>
              <a:latin typeface="Aptos" panose="020B0004020202020204" pitchFamily="34" charset="0"/>
            </a:endParaRPr>
          </a:p>
        </p:txBody>
      </p:sp>
    </p:spTree>
    <p:extLst>
      <p:ext uri="{BB962C8B-B14F-4D97-AF65-F5344CB8AC3E}">
        <p14:creationId xmlns:p14="http://schemas.microsoft.com/office/powerpoint/2010/main" val="82255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Hammer">
                <a:extLst>
                  <a:ext uri="{FF2B5EF4-FFF2-40B4-BE49-F238E27FC236}">
                    <a16:creationId xmlns:a16="http://schemas.microsoft.com/office/drawing/2014/main" id="{4E363D0C-67C2-738C-BE1F-6152355C6DB2}"/>
                  </a:ext>
                </a:extLst>
              </p:cNvPr>
              <p:cNvGraphicFramePr>
                <a:graphicFrameLocks noChangeAspect="1"/>
              </p:cNvGraphicFramePr>
              <p:nvPr>
                <p:extLst>
                  <p:ext uri="{D42A27DB-BD31-4B8C-83A1-F6EECF244321}">
                    <p14:modId xmlns:p14="http://schemas.microsoft.com/office/powerpoint/2010/main" val="3507632308"/>
                  </p:ext>
                </p:extLst>
              </p:nvPr>
            </p:nvGraphicFramePr>
            <p:xfrm>
              <a:off x="13779145" y="196744"/>
              <a:ext cx="1099225" cy="4140411"/>
            </p:xfrm>
            <a:graphic>
              <a:graphicData uri="http://schemas.microsoft.com/office/drawing/2017/model3d">
                <am3d:model3d r:embed="rId2">
                  <am3d:spPr>
                    <a:xfrm>
                      <a:off x="0" y="0"/>
                      <a:ext cx="1099225" cy="4140411"/>
                    </a:xfrm>
                    <a:prstGeom prst="rect">
                      <a:avLst/>
                    </a:prstGeom>
                  </am3d:spPr>
                  <am3d:camera>
                    <am3d:pos x="0" y="0" z="50463389"/>
                    <am3d:up dx="0" dy="36000000" dz="0"/>
                    <am3d:lookAt x="0" y="0" z="0"/>
                    <am3d:perspective fov="2700000"/>
                  </am3d:camera>
                  <am3d:trans>
                    <am3d:meterPerModelUnit n="3635755" d="1000000"/>
                    <am3d:preTrans dx="-24" dy="105" dz="61"/>
                    <am3d:scale>
                      <am3d:sx n="1000000" d="1000000"/>
                      <am3d:sy n="1000000" d="1000000"/>
                      <am3d:sz n="1000000" d="1000000"/>
                    </am3d:scale>
                    <am3d:rot ax="1307249" ay="3542114" az="1135152"/>
                    <am3d:postTrans dx="0" dy="0" dz="0"/>
                  </am3d:trans>
                  <am3d:raster rName="Office3DRenderer" rVer="16.0.8326">
                    <am3d:blip r:embed="rId3"/>
                  </am3d:raster>
                  <am3d:objViewport viewportSz="42359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ammer">
                <a:extLst>
                  <a:ext uri="{FF2B5EF4-FFF2-40B4-BE49-F238E27FC236}">
                    <a16:creationId xmlns:a16="http://schemas.microsoft.com/office/drawing/2014/main" id="{4E363D0C-67C2-738C-BE1F-6152355C6DB2}"/>
                  </a:ext>
                </a:extLst>
              </p:cNvPr>
              <p:cNvPicPr>
                <a:picLocks noGrp="1" noRot="1" noChangeAspect="1" noMove="1" noResize="1" noEditPoints="1" noAdjustHandles="1" noChangeArrowheads="1" noChangeShapeType="1" noCrop="1"/>
              </p:cNvPicPr>
              <p:nvPr/>
            </p:nvPicPr>
            <p:blipFill>
              <a:blip r:embed="rId3"/>
              <a:stretch>
                <a:fillRect/>
              </a:stretch>
            </p:blipFill>
            <p:spPr>
              <a:xfrm>
                <a:off x="13779145" y="196744"/>
                <a:ext cx="1099225" cy="4140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itting Male 2">
                <a:extLst>
                  <a:ext uri="{FF2B5EF4-FFF2-40B4-BE49-F238E27FC236}">
                    <a16:creationId xmlns:a16="http://schemas.microsoft.com/office/drawing/2014/main" id="{D1BEA946-5884-A286-6291-9B99587BA54F}"/>
                  </a:ext>
                </a:extLst>
              </p:cNvPr>
              <p:cNvGraphicFramePr>
                <a:graphicFrameLocks noChangeAspect="1"/>
              </p:cNvGraphicFramePr>
              <p:nvPr>
                <p:extLst>
                  <p:ext uri="{D42A27DB-BD31-4B8C-83A1-F6EECF244321}">
                    <p14:modId xmlns:p14="http://schemas.microsoft.com/office/powerpoint/2010/main" val="290626819"/>
                  </p:ext>
                </p:extLst>
              </p:nvPr>
            </p:nvGraphicFramePr>
            <p:xfrm>
              <a:off x="15607576" y="1983398"/>
              <a:ext cx="3893997" cy="7397641"/>
            </p:xfrm>
            <a:graphic>
              <a:graphicData uri="http://schemas.microsoft.com/office/drawing/2017/model3d">
                <am3d:model3d r:embed="rId4">
                  <am3d:spPr>
                    <a:xfrm>
                      <a:off x="0" y="0"/>
                      <a:ext cx="3893997" cy="7397641"/>
                    </a:xfrm>
                    <a:prstGeom prst="rect">
                      <a:avLst/>
                    </a:prstGeom>
                  </am3d:spPr>
                  <am3d:camera>
                    <am3d:pos x="0" y="0" z="58898876"/>
                    <am3d:up dx="0" dy="36000000" dz="0"/>
                    <am3d:lookAt x="0" y="0" z="0"/>
                    <am3d:perspective fov="2700000"/>
                  </am3d:camera>
                  <am3d:trans>
                    <am3d:meterPerModelUnit n="910782" d="1000000"/>
                    <am3d:preTrans dx="564419" dy="-19060719" dz="-3192277"/>
                    <am3d:scale>
                      <am3d:sx n="1000000" d="1000000"/>
                      <am3d:sy n="1000000" d="1000000"/>
                      <am3d:sz n="1000000" d="1000000"/>
                    </am3d:scale>
                    <am3d:rot ax="1184525" ay="3753797" az="1060044"/>
                    <am3d:postTrans dx="0" dy="0" dz="0"/>
                  </am3d:trans>
                  <am3d:raster rName="Office3DRenderer" rVer="16.0.8326">
                    <am3d:blip r:embed="rId5"/>
                  </am3d:raster>
                  <am3d:objViewport viewportSz="85782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itting Male 2">
                <a:extLst>
                  <a:ext uri="{FF2B5EF4-FFF2-40B4-BE49-F238E27FC236}">
                    <a16:creationId xmlns:a16="http://schemas.microsoft.com/office/drawing/2014/main" id="{D1BEA946-5884-A286-6291-9B99587BA54F}"/>
                  </a:ext>
                </a:extLst>
              </p:cNvPr>
              <p:cNvPicPr>
                <a:picLocks noGrp="1" noRot="1" noChangeAspect="1" noMove="1" noResize="1" noEditPoints="1" noAdjustHandles="1" noChangeArrowheads="1" noChangeShapeType="1" noCrop="1"/>
              </p:cNvPicPr>
              <p:nvPr/>
            </p:nvPicPr>
            <p:blipFill>
              <a:blip r:embed="rId5"/>
              <a:stretch>
                <a:fillRect/>
              </a:stretch>
            </p:blipFill>
            <p:spPr>
              <a:xfrm>
                <a:off x="15607576" y="1983398"/>
                <a:ext cx="3893997" cy="73976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hare symbol">
                <a:extLst>
                  <a:ext uri="{FF2B5EF4-FFF2-40B4-BE49-F238E27FC236}">
                    <a16:creationId xmlns:a16="http://schemas.microsoft.com/office/drawing/2014/main" id="{87EFDFE9-2184-36D3-9071-794ADBC3A735}"/>
                  </a:ext>
                </a:extLst>
              </p:cNvPr>
              <p:cNvGraphicFramePr>
                <a:graphicFrameLocks noChangeAspect="1"/>
              </p:cNvGraphicFramePr>
              <p:nvPr/>
            </p:nvGraphicFramePr>
            <p:xfrm>
              <a:off x="13286151" y="-2383841"/>
              <a:ext cx="4081241" cy="3510438"/>
            </p:xfrm>
            <a:graphic>
              <a:graphicData uri="http://schemas.microsoft.com/office/drawing/2017/model3d">
                <am3d:model3d r:embed="rId6">
                  <am3d:spPr>
                    <a:xfrm>
                      <a:off x="0" y="0"/>
                      <a:ext cx="4081241" cy="3510438"/>
                    </a:xfrm>
                    <a:prstGeom prst="rect">
                      <a:avLst/>
                    </a:prstGeom>
                  </am3d:spPr>
                  <am3d:camera>
                    <am3d:pos x="0" y="0" z="66067670"/>
                    <am3d:up dx="0" dy="36000000" dz="0"/>
                    <am3d:lookAt x="0" y="0" z="0"/>
                    <am3d:perspective fov="2700000"/>
                  </am3d:camera>
                  <am3d:trans>
                    <am3d:meterPerModelUnit n="2045915" d="1000000"/>
                    <am3d:preTrans dx="1479226" dy="-12430693" dz="345334"/>
                    <am3d:scale>
                      <am3d:sx n="1000000" d="1000000"/>
                      <am3d:sy n="1000000" d="1000000"/>
                      <am3d:sz n="1000000" d="1000000"/>
                    </am3d:scale>
                    <am3d:rot ax="3523578" ay="3315241" az="3211704"/>
                    <am3d:postTrans dx="0" dy="0" dz="0"/>
                  </am3d:trans>
                  <am3d:raster rName="Office3DRenderer" rVer="16.0.8326">
                    <am3d:blip r:embed="rId7"/>
                  </am3d:raster>
                  <am3d:objViewport viewportSz="5279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hare symbol">
                <a:extLst>
                  <a:ext uri="{FF2B5EF4-FFF2-40B4-BE49-F238E27FC236}">
                    <a16:creationId xmlns:a16="http://schemas.microsoft.com/office/drawing/2014/main" id="{87EFDFE9-2184-36D3-9071-794ADBC3A735}"/>
                  </a:ext>
                </a:extLst>
              </p:cNvPr>
              <p:cNvPicPr>
                <a:picLocks noGrp="1" noRot="1" noChangeAspect="1" noMove="1" noResize="1" noEditPoints="1" noAdjustHandles="1" noChangeArrowheads="1" noChangeShapeType="1" noCrop="1"/>
              </p:cNvPicPr>
              <p:nvPr/>
            </p:nvPicPr>
            <p:blipFill>
              <a:blip r:embed="rId7"/>
              <a:stretch>
                <a:fillRect/>
              </a:stretch>
            </p:blipFill>
            <p:spPr>
              <a:xfrm>
                <a:off x="13286151" y="-2383841"/>
                <a:ext cx="4081241" cy="35104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Brain In Head">
                <a:extLst>
                  <a:ext uri="{FF2B5EF4-FFF2-40B4-BE49-F238E27FC236}">
                    <a16:creationId xmlns:a16="http://schemas.microsoft.com/office/drawing/2014/main" id="{1B0282FF-6369-7F4D-A92B-84E5FE753EDF}"/>
                  </a:ext>
                </a:extLst>
              </p:cNvPr>
              <p:cNvGraphicFramePr>
                <a:graphicFrameLocks noChangeAspect="1"/>
              </p:cNvGraphicFramePr>
              <p:nvPr>
                <p:extLst>
                  <p:ext uri="{D42A27DB-BD31-4B8C-83A1-F6EECF244321}">
                    <p14:modId xmlns:p14="http://schemas.microsoft.com/office/powerpoint/2010/main" val="4078590122"/>
                  </p:ext>
                </p:extLst>
              </p:nvPr>
            </p:nvGraphicFramePr>
            <p:xfrm>
              <a:off x="7734870" y="852820"/>
              <a:ext cx="3351656" cy="3751569"/>
            </p:xfrm>
            <a:graphic>
              <a:graphicData uri="http://schemas.microsoft.com/office/drawing/2017/model3d">
                <am3d:model3d r:embed="rId8">
                  <am3d:spPr>
                    <a:xfrm>
                      <a:off x="0" y="0"/>
                      <a:ext cx="3351656" cy="3751569"/>
                    </a:xfrm>
                    <a:prstGeom prst="rect">
                      <a:avLst/>
                    </a:prstGeom>
                  </am3d:spPr>
                  <am3d:camera>
                    <am3d:pos x="0" y="0" z="74489115"/>
                    <am3d:up dx="0" dy="36000000" dz="0"/>
                    <am3d:lookAt x="0" y="0" z="0"/>
                    <am3d:perspective fov="2700000"/>
                  </am3d:camera>
                  <am3d:trans>
                    <am3d:meterPerModelUnit n="118218" d="1000000"/>
                    <am3d:preTrans dx="-144" dy="-18000000" dz="1196781"/>
                    <am3d:scale>
                      <am3d:sx n="1000000" d="1000000"/>
                      <am3d:sy n="1000000" d="1000000"/>
                      <am3d:sz n="1000000" d="1000000"/>
                    </am3d:scale>
                    <am3d:rot ax="648231" ay="-2654754" az="-455056"/>
                    <am3d:postTrans dx="0" dy="0" dz="0"/>
                  </am3d:trans>
                  <am3d:raster rName="Office3DRenderer" rVer="16.0.8326">
                    <am3d:blip r:embed="rId9"/>
                  </am3d:raster>
                  <am3d:objViewport viewportSz="53321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rain In Head">
                <a:extLst>
                  <a:ext uri="{FF2B5EF4-FFF2-40B4-BE49-F238E27FC236}">
                    <a16:creationId xmlns:a16="http://schemas.microsoft.com/office/drawing/2014/main" id="{1B0282FF-6369-7F4D-A92B-84E5FE753EDF}"/>
                  </a:ext>
                </a:extLst>
              </p:cNvPr>
              <p:cNvPicPr>
                <a:picLocks noGrp="1" noRot="1" noChangeAspect="1" noMove="1" noResize="1" noEditPoints="1" noAdjustHandles="1" noChangeArrowheads="1" noChangeShapeType="1" noCrop="1"/>
              </p:cNvPicPr>
              <p:nvPr/>
            </p:nvPicPr>
            <p:blipFill>
              <a:blip r:embed="rId9"/>
              <a:stretch>
                <a:fillRect/>
              </a:stretch>
            </p:blipFill>
            <p:spPr>
              <a:xfrm>
                <a:off x="7734870" y="852820"/>
                <a:ext cx="3351656" cy="3751569"/>
              </a:xfrm>
              <a:prstGeom prst="rect">
                <a:avLst/>
              </a:prstGeom>
            </p:spPr>
          </p:pic>
        </mc:Fallback>
      </mc:AlternateContent>
      <p:sp>
        <p:nvSpPr>
          <p:cNvPr id="6" name="Rectangle 5">
            <a:extLst>
              <a:ext uri="{FF2B5EF4-FFF2-40B4-BE49-F238E27FC236}">
                <a16:creationId xmlns:a16="http://schemas.microsoft.com/office/drawing/2014/main" id="{9D74BA07-689B-EA6D-7158-2003D0C9A45D}"/>
              </a:ext>
            </a:extLst>
          </p:cNvPr>
          <p:cNvSpPr/>
          <p:nvPr/>
        </p:nvSpPr>
        <p:spPr>
          <a:xfrm rot="1460720">
            <a:off x="-1163859" y="-2956023"/>
            <a:ext cx="8144887" cy="12467607"/>
          </a:xfrm>
          <a:prstGeom prst="rect">
            <a:avLst/>
          </a:prstGeom>
          <a:solidFill>
            <a:srgbClr val="8A8A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B7FDE4B-2955-FD3E-7F23-B60B49C9525A}"/>
              </a:ext>
            </a:extLst>
          </p:cNvPr>
          <p:cNvSpPr txBox="1"/>
          <p:nvPr/>
        </p:nvSpPr>
        <p:spPr>
          <a:xfrm>
            <a:off x="2127946" y="1528275"/>
            <a:ext cx="5462614" cy="2400657"/>
          </a:xfrm>
          <a:prstGeom prst="rect">
            <a:avLst/>
          </a:prstGeom>
          <a:noFill/>
        </p:spPr>
        <p:txBody>
          <a:bodyPr wrap="square" rtlCol="0">
            <a:spAutoFit/>
          </a:bodyPr>
          <a:lstStyle/>
          <a:p>
            <a:r>
              <a:rPr lang="en-US" sz="3600" b="1" dirty="0">
                <a:solidFill>
                  <a:schemeClr val="bg1">
                    <a:lumMod val="95000"/>
                  </a:schemeClr>
                </a:solidFill>
              </a:rPr>
              <a:t>Keep Learning :</a:t>
            </a:r>
          </a:p>
          <a:p>
            <a:endParaRPr lang="en-US" dirty="0">
              <a:solidFill>
                <a:schemeClr val="bg1">
                  <a:lumMod val="95000"/>
                </a:schemeClr>
              </a:solidFill>
            </a:endParaRPr>
          </a:p>
          <a:p>
            <a:r>
              <a:rPr lang="en-US" sz="2400" dirty="0">
                <a:solidFill>
                  <a:schemeClr val="bg1">
                    <a:lumMod val="95000"/>
                  </a:schemeClr>
                </a:solidFill>
                <a:latin typeface="Aptos" panose="020B0004020202020204" pitchFamily="34" charset="0"/>
              </a:rPr>
              <a:t>The world of data is constantly </a:t>
            </a:r>
            <a:r>
              <a:rPr lang="en-US" sz="2400" dirty="0" err="1">
                <a:solidFill>
                  <a:schemeClr val="bg1">
                    <a:lumMod val="95000"/>
                  </a:schemeClr>
                </a:solidFill>
                <a:latin typeface="Aptos" panose="020B0004020202020204" pitchFamily="34" charset="0"/>
              </a:rPr>
              <a:t>evolving.Stay</a:t>
            </a:r>
            <a:r>
              <a:rPr lang="en-US" sz="2400" dirty="0">
                <a:solidFill>
                  <a:schemeClr val="bg1">
                    <a:lumMod val="95000"/>
                  </a:schemeClr>
                </a:solidFill>
                <a:latin typeface="Aptos" panose="020B0004020202020204" pitchFamily="34" charset="0"/>
              </a:rPr>
              <a:t> curious and open to the new features and functions that power query to offer.</a:t>
            </a:r>
          </a:p>
        </p:txBody>
      </p:sp>
    </p:spTree>
    <p:extLst>
      <p:ext uri="{BB962C8B-B14F-4D97-AF65-F5344CB8AC3E}">
        <p14:creationId xmlns:p14="http://schemas.microsoft.com/office/powerpoint/2010/main" val="137793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Hammer">
                <a:extLst>
                  <a:ext uri="{FF2B5EF4-FFF2-40B4-BE49-F238E27FC236}">
                    <a16:creationId xmlns:a16="http://schemas.microsoft.com/office/drawing/2014/main" id="{4E363D0C-67C2-738C-BE1F-6152355C6DB2}"/>
                  </a:ext>
                </a:extLst>
              </p:cNvPr>
              <p:cNvGraphicFramePr>
                <a:graphicFrameLocks noChangeAspect="1"/>
              </p:cNvGraphicFramePr>
              <p:nvPr/>
            </p:nvGraphicFramePr>
            <p:xfrm>
              <a:off x="13779145" y="196744"/>
              <a:ext cx="1099225" cy="4140411"/>
            </p:xfrm>
            <a:graphic>
              <a:graphicData uri="http://schemas.microsoft.com/office/drawing/2017/model3d">
                <am3d:model3d r:embed="rId2">
                  <am3d:spPr>
                    <a:xfrm>
                      <a:off x="0" y="0"/>
                      <a:ext cx="1099225" cy="4140411"/>
                    </a:xfrm>
                    <a:prstGeom prst="rect">
                      <a:avLst/>
                    </a:prstGeom>
                  </am3d:spPr>
                  <am3d:camera>
                    <am3d:pos x="0" y="0" z="50463389"/>
                    <am3d:up dx="0" dy="36000000" dz="0"/>
                    <am3d:lookAt x="0" y="0" z="0"/>
                    <am3d:perspective fov="2700000"/>
                  </am3d:camera>
                  <am3d:trans>
                    <am3d:meterPerModelUnit n="3635755" d="1000000"/>
                    <am3d:preTrans dx="-24" dy="105" dz="61"/>
                    <am3d:scale>
                      <am3d:sx n="1000000" d="1000000"/>
                      <am3d:sy n="1000000" d="1000000"/>
                      <am3d:sz n="1000000" d="1000000"/>
                    </am3d:scale>
                    <am3d:rot ax="1307249" ay="3542114" az="1135152"/>
                    <am3d:postTrans dx="0" dy="0" dz="0"/>
                  </am3d:trans>
                  <am3d:raster rName="Office3DRenderer" rVer="16.0.8326">
                    <am3d:blip r:embed="rId3"/>
                  </am3d:raster>
                  <am3d:objViewport viewportSz="42359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ammer">
                <a:extLst>
                  <a:ext uri="{FF2B5EF4-FFF2-40B4-BE49-F238E27FC236}">
                    <a16:creationId xmlns:a16="http://schemas.microsoft.com/office/drawing/2014/main" id="{4E363D0C-67C2-738C-BE1F-6152355C6DB2}"/>
                  </a:ext>
                </a:extLst>
              </p:cNvPr>
              <p:cNvPicPr>
                <a:picLocks noGrp="1" noRot="1" noChangeAspect="1" noMove="1" noResize="1" noEditPoints="1" noAdjustHandles="1" noChangeArrowheads="1" noChangeShapeType="1" noCrop="1"/>
              </p:cNvPicPr>
              <p:nvPr/>
            </p:nvPicPr>
            <p:blipFill>
              <a:blip r:embed="rId3"/>
              <a:stretch>
                <a:fillRect/>
              </a:stretch>
            </p:blipFill>
            <p:spPr>
              <a:xfrm>
                <a:off x="13779145" y="196744"/>
                <a:ext cx="1099225" cy="4140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itting Male 2">
                <a:extLst>
                  <a:ext uri="{FF2B5EF4-FFF2-40B4-BE49-F238E27FC236}">
                    <a16:creationId xmlns:a16="http://schemas.microsoft.com/office/drawing/2014/main" id="{D1BEA946-5884-A286-6291-9B99587BA54F}"/>
                  </a:ext>
                </a:extLst>
              </p:cNvPr>
              <p:cNvGraphicFramePr>
                <a:graphicFrameLocks noChangeAspect="1"/>
              </p:cNvGraphicFramePr>
              <p:nvPr>
                <p:extLst>
                  <p:ext uri="{D42A27DB-BD31-4B8C-83A1-F6EECF244321}">
                    <p14:modId xmlns:p14="http://schemas.microsoft.com/office/powerpoint/2010/main" val="530403052"/>
                  </p:ext>
                </p:extLst>
              </p:nvPr>
            </p:nvGraphicFramePr>
            <p:xfrm>
              <a:off x="8444644" y="196744"/>
              <a:ext cx="3303708" cy="5946661"/>
            </p:xfrm>
            <a:graphic>
              <a:graphicData uri="http://schemas.microsoft.com/office/drawing/2017/model3d">
                <am3d:model3d r:embed="rId4">
                  <am3d:spPr>
                    <a:xfrm>
                      <a:off x="0" y="0"/>
                      <a:ext cx="3303708" cy="5946661"/>
                    </a:xfrm>
                    <a:prstGeom prst="rect">
                      <a:avLst/>
                    </a:prstGeom>
                  </am3d:spPr>
                  <am3d:camera>
                    <am3d:pos x="0" y="0" z="58898876"/>
                    <am3d:up dx="0" dy="36000000" dz="0"/>
                    <am3d:lookAt x="0" y="0" z="0"/>
                    <am3d:perspective fov="2700000"/>
                  </am3d:camera>
                  <am3d:trans>
                    <am3d:meterPerModelUnit n="910782" d="1000000"/>
                    <am3d:preTrans dx="564419" dy="-19060719" dz="-3192277"/>
                    <am3d:scale>
                      <am3d:sx n="1000000" d="1000000"/>
                      <am3d:sy n="1000000" d="1000000"/>
                      <am3d:sz n="1000000" d="1000000"/>
                    </am3d:scale>
                    <am3d:rot ax="540890" ay="398021" az="62993"/>
                    <am3d:postTrans dx="0" dy="0" dz="0"/>
                  </am3d:trans>
                  <am3d:raster rName="Office3DRenderer" rVer="16.0.8326">
                    <am3d:blip r:embed="rId5"/>
                  </am3d:raster>
                  <am3d:objViewport viewportSz="66558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itting Male 2">
                <a:extLst>
                  <a:ext uri="{FF2B5EF4-FFF2-40B4-BE49-F238E27FC236}">
                    <a16:creationId xmlns:a16="http://schemas.microsoft.com/office/drawing/2014/main" id="{D1BEA946-5884-A286-6291-9B99587BA54F}"/>
                  </a:ext>
                </a:extLst>
              </p:cNvPr>
              <p:cNvPicPr>
                <a:picLocks noGrp="1" noRot="1" noChangeAspect="1" noMove="1" noResize="1" noEditPoints="1" noAdjustHandles="1" noChangeArrowheads="1" noChangeShapeType="1" noCrop="1"/>
              </p:cNvPicPr>
              <p:nvPr/>
            </p:nvPicPr>
            <p:blipFill>
              <a:blip r:embed="rId5"/>
              <a:stretch>
                <a:fillRect/>
              </a:stretch>
            </p:blipFill>
            <p:spPr>
              <a:xfrm>
                <a:off x="8444644" y="196744"/>
                <a:ext cx="3303708" cy="59466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hare symbol">
                <a:extLst>
                  <a:ext uri="{FF2B5EF4-FFF2-40B4-BE49-F238E27FC236}">
                    <a16:creationId xmlns:a16="http://schemas.microsoft.com/office/drawing/2014/main" id="{87EFDFE9-2184-36D3-9071-794ADBC3A735}"/>
                  </a:ext>
                </a:extLst>
              </p:cNvPr>
              <p:cNvGraphicFramePr>
                <a:graphicFrameLocks noChangeAspect="1"/>
              </p:cNvGraphicFramePr>
              <p:nvPr/>
            </p:nvGraphicFramePr>
            <p:xfrm>
              <a:off x="13286151" y="-2383841"/>
              <a:ext cx="4081241" cy="3510438"/>
            </p:xfrm>
            <a:graphic>
              <a:graphicData uri="http://schemas.microsoft.com/office/drawing/2017/model3d">
                <am3d:model3d r:embed="rId6">
                  <am3d:spPr>
                    <a:xfrm>
                      <a:off x="0" y="0"/>
                      <a:ext cx="4081241" cy="3510438"/>
                    </a:xfrm>
                    <a:prstGeom prst="rect">
                      <a:avLst/>
                    </a:prstGeom>
                  </am3d:spPr>
                  <am3d:camera>
                    <am3d:pos x="0" y="0" z="66067670"/>
                    <am3d:up dx="0" dy="36000000" dz="0"/>
                    <am3d:lookAt x="0" y="0" z="0"/>
                    <am3d:perspective fov="2700000"/>
                  </am3d:camera>
                  <am3d:trans>
                    <am3d:meterPerModelUnit n="2045915" d="1000000"/>
                    <am3d:preTrans dx="1479226" dy="-12430693" dz="345334"/>
                    <am3d:scale>
                      <am3d:sx n="1000000" d="1000000"/>
                      <am3d:sy n="1000000" d="1000000"/>
                      <am3d:sz n="1000000" d="1000000"/>
                    </am3d:scale>
                    <am3d:rot ax="3523578" ay="3315241" az="3211704"/>
                    <am3d:postTrans dx="0" dy="0" dz="0"/>
                  </am3d:trans>
                  <am3d:raster rName="Office3DRenderer" rVer="16.0.8326">
                    <am3d:blip r:embed="rId7"/>
                  </am3d:raster>
                  <am3d:objViewport viewportSz="5279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hare symbol">
                <a:extLst>
                  <a:ext uri="{FF2B5EF4-FFF2-40B4-BE49-F238E27FC236}">
                    <a16:creationId xmlns:a16="http://schemas.microsoft.com/office/drawing/2014/main" id="{87EFDFE9-2184-36D3-9071-794ADBC3A735}"/>
                  </a:ext>
                </a:extLst>
              </p:cNvPr>
              <p:cNvPicPr>
                <a:picLocks noGrp="1" noRot="1" noChangeAspect="1" noMove="1" noResize="1" noEditPoints="1" noAdjustHandles="1" noChangeArrowheads="1" noChangeShapeType="1" noCrop="1"/>
              </p:cNvPicPr>
              <p:nvPr/>
            </p:nvPicPr>
            <p:blipFill>
              <a:blip r:embed="rId7"/>
              <a:stretch>
                <a:fillRect/>
              </a:stretch>
            </p:blipFill>
            <p:spPr>
              <a:xfrm>
                <a:off x="13286151" y="-2383841"/>
                <a:ext cx="4081241" cy="35104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Brain In Head">
                <a:extLst>
                  <a:ext uri="{FF2B5EF4-FFF2-40B4-BE49-F238E27FC236}">
                    <a16:creationId xmlns:a16="http://schemas.microsoft.com/office/drawing/2014/main" id="{1B0282FF-6369-7F4D-A92B-84E5FE753EDF}"/>
                  </a:ext>
                </a:extLst>
              </p:cNvPr>
              <p:cNvGraphicFramePr>
                <a:graphicFrameLocks noChangeAspect="1"/>
              </p:cNvGraphicFramePr>
              <p:nvPr>
                <p:extLst>
                  <p:ext uri="{D42A27DB-BD31-4B8C-83A1-F6EECF244321}">
                    <p14:modId xmlns:p14="http://schemas.microsoft.com/office/powerpoint/2010/main" val="2320197625"/>
                  </p:ext>
                </p:extLst>
              </p:nvPr>
            </p:nvGraphicFramePr>
            <p:xfrm>
              <a:off x="8906280" y="7146350"/>
              <a:ext cx="2380436" cy="4309008"/>
            </p:xfrm>
            <a:graphic>
              <a:graphicData uri="http://schemas.microsoft.com/office/drawing/2017/model3d">
                <am3d:model3d r:embed="rId8">
                  <am3d:spPr>
                    <a:xfrm>
                      <a:off x="0" y="0"/>
                      <a:ext cx="2380436" cy="4309008"/>
                    </a:xfrm>
                    <a:prstGeom prst="rect">
                      <a:avLst/>
                    </a:prstGeom>
                  </am3d:spPr>
                  <am3d:camera>
                    <am3d:pos x="0" y="0" z="74489115"/>
                    <am3d:up dx="0" dy="36000000" dz="0"/>
                    <am3d:lookAt x="0" y="0" z="0"/>
                    <am3d:perspective fov="2700000"/>
                  </am3d:camera>
                  <am3d:trans>
                    <am3d:meterPerModelUnit n="118218" d="1000000"/>
                    <am3d:preTrans dx="-144" dy="-18000000" dz="1196781"/>
                    <am3d:scale>
                      <am3d:sx n="1000000" d="1000000"/>
                      <am3d:sy n="1000000" d="1000000"/>
                      <am3d:sz n="1000000" d="1000000"/>
                    </am3d:scale>
                    <am3d:rot ax="5420695" ay="5091342" az="5420778"/>
                    <am3d:postTrans dx="0" dy="0" dz="0"/>
                  </am3d:trans>
                  <am3d:raster rName="Office3DRenderer" rVer="16.0.8326">
                    <am3d:blip r:embed="rId9"/>
                  </am3d:raster>
                  <am3d:objViewport viewportSz="53321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rain In Head">
                <a:extLst>
                  <a:ext uri="{FF2B5EF4-FFF2-40B4-BE49-F238E27FC236}">
                    <a16:creationId xmlns:a16="http://schemas.microsoft.com/office/drawing/2014/main" id="{1B0282FF-6369-7F4D-A92B-84E5FE753EDF}"/>
                  </a:ext>
                </a:extLst>
              </p:cNvPr>
              <p:cNvPicPr>
                <a:picLocks noGrp="1" noRot="1" noChangeAspect="1" noMove="1" noResize="1" noEditPoints="1" noAdjustHandles="1" noChangeArrowheads="1" noChangeShapeType="1" noCrop="1"/>
              </p:cNvPicPr>
              <p:nvPr/>
            </p:nvPicPr>
            <p:blipFill>
              <a:blip r:embed="rId9"/>
              <a:stretch>
                <a:fillRect/>
              </a:stretch>
            </p:blipFill>
            <p:spPr>
              <a:xfrm>
                <a:off x="8906280" y="7146350"/>
                <a:ext cx="2380436" cy="4309008"/>
              </a:xfrm>
              <a:prstGeom prst="rect">
                <a:avLst/>
              </a:prstGeom>
            </p:spPr>
          </p:pic>
        </mc:Fallback>
      </mc:AlternateContent>
      <p:sp>
        <p:nvSpPr>
          <p:cNvPr id="3" name="Rectangle 2">
            <a:extLst>
              <a:ext uri="{FF2B5EF4-FFF2-40B4-BE49-F238E27FC236}">
                <a16:creationId xmlns:a16="http://schemas.microsoft.com/office/drawing/2014/main" id="{7C7F1CF1-F909-00BE-3EF4-6A0D42012EEE}"/>
              </a:ext>
            </a:extLst>
          </p:cNvPr>
          <p:cNvSpPr/>
          <p:nvPr/>
        </p:nvSpPr>
        <p:spPr>
          <a:xfrm rot="971517">
            <a:off x="-1893122" y="-2778918"/>
            <a:ext cx="9798864" cy="13360358"/>
          </a:xfrm>
          <a:prstGeom prst="rect">
            <a:avLst/>
          </a:prstGeom>
          <a:solidFill>
            <a:srgbClr val="B0DA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203817C-8989-607F-DB8E-7543D748650E}"/>
              </a:ext>
            </a:extLst>
          </p:cNvPr>
          <p:cNvSpPr txBox="1"/>
          <p:nvPr/>
        </p:nvSpPr>
        <p:spPr>
          <a:xfrm>
            <a:off x="3283179" y="2324099"/>
            <a:ext cx="5135387" cy="2523768"/>
          </a:xfrm>
          <a:prstGeom prst="rect">
            <a:avLst/>
          </a:prstGeom>
          <a:noFill/>
        </p:spPr>
        <p:txBody>
          <a:bodyPr wrap="square" rtlCol="0">
            <a:spAutoFit/>
          </a:bodyPr>
          <a:lstStyle/>
          <a:p>
            <a:r>
              <a:rPr lang="en-US" sz="2800" dirty="0">
                <a:solidFill>
                  <a:schemeClr val="bg1">
                    <a:lumMod val="95000"/>
                  </a:schemeClr>
                </a:solidFill>
              </a:rPr>
              <a:t>whether its online or offline </a:t>
            </a:r>
            <a:r>
              <a:rPr lang="en-US" sz="2800" dirty="0" err="1">
                <a:solidFill>
                  <a:schemeClr val="bg1">
                    <a:lumMod val="95000"/>
                  </a:schemeClr>
                </a:solidFill>
              </a:rPr>
              <a:t>consultation,there</a:t>
            </a:r>
            <a:r>
              <a:rPr lang="en-US" sz="2800" dirty="0">
                <a:solidFill>
                  <a:schemeClr val="bg1">
                    <a:lumMod val="95000"/>
                  </a:schemeClr>
                </a:solidFill>
              </a:rPr>
              <a:t> are numerous resources available </a:t>
            </a:r>
            <a:r>
              <a:rPr lang="en-US" sz="2800" dirty="0" err="1">
                <a:solidFill>
                  <a:schemeClr val="bg1">
                    <a:lumMod val="95000"/>
                  </a:schemeClr>
                </a:solidFill>
              </a:rPr>
              <a:t>here.Use</a:t>
            </a:r>
            <a:r>
              <a:rPr lang="en-US" sz="2800" dirty="0">
                <a:solidFill>
                  <a:schemeClr val="bg1">
                    <a:lumMod val="95000"/>
                  </a:schemeClr>
                </a:solidFill>
              </a:rPr>
              <a:t> them to your advantage.</a:t>
            </a:r>
          </a:p>
          <a:p>
            <a:endParaRPr lang="en-IN" dirty="0"/>
          </a:p>
        </p:txBody>
      </p:sp>
      <p:sp>
        <p:nvSpPr>
          <p:cNvPr id="9" name="TextBox 8">
            <a:extLst>
              <a:ext uri="{FF2B5EF4-FFF2-40B4-BE49-F238E27FC236}">
                <a16:creationId xmlns:a16="http://schemas.microsoft.com/office/drawing/2014/main" id="{92738517-02CE-2CF6-5EE3-E321AB66DA6D}"/>
              </a:ext>
            </a:extLst>
          </p:cNvPr>
          <p:cNvSpPr txBox="1"/>
          <p:nvPr/>
        </p:nvSpPr>
        <p:spPr>
          <a:xfrm>
            <a:off x="3248126" y="464877"/>
            <a:ext cx="4381500" cy="1323439"/>
          </a:xfrm>
          <a:prstGeom prst="rect">
            <a:avLst/>
          </a:prstGeom>
          <a:noFill/>
        </p:spPr>
        <p:txBody>
          <a:bodyPr wrap="square" rtlCol="0">
            <a:spAutoFit/>
          </a:bodyPr>
          <a:lstStyle/>
          <a:p>
            <a:r>
              <a:rPr lang="en-IN" sz="4000" b="1" dirty="0">
                <a:solidFill>
                  <a:schemeClr val="bg1">
                    <a:lumMod val="95000"/>
                  </a:schemeClr>
                </a:solidFill>
                <a:latin typeface="Aptos" panose="020B0004020202020204" pitchFamily="34" charset="0"/>
              </a:rPr>
              <a:t>Seek Support and Resources </a:t>
            </a:r>
            <a:r>
              <a:rPr lang="en-IN" dirty="0"/>
              <a:t>:</a:t>
            </a:r>
          </a:p>
        </p:txBody>
      </p:sp>
    </p:spTree>
    <p:extLst>
      <p:ext uri="{BB962C8B-B14F-4D97-AF65-F5344CB8AC3E}">
        <p14:creationId xmlns:p14="http://schemas.microsoft.com/office/powerpoint/2010/main" val="32616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Hammer">
                <a:extLst>
                  <a:ext uri="{FF2B5EF4-FFF2-40B4-BE49-F238E27FC236}">
                    <a16:creationId xmlns:a16="http://schemas.microsoft.com/office/drawing/2014/main" id="{4E363D0C-67C2-738C-BE1F-6152355C6DB2}"/>
                  </a:ext>
                </a:extLst>
              </p:cNvPr>
              <p:cNvGraphicFramePr>
                <a:graphicFrameLocks noChangeAspect="1"/>
              </p:cNvGraphicFramePr>
              <p:nvPr>
                <p:extLst>
                  <p:ext uri="{D42A27DB-BD31-4B8C-83A1-F6EECF244321}">
                    <p14:modId xmlns:p14="http://schemas.microsoft.com/office/powerpoint/2010/main" val="889826346"/>
                  </p:ext>
                </p:extLst>
              </p:nvPr>
            </p:nvGraphicFramePr>
            <p:xfrm>
              <a:off x="-1099225" y="9756200"/>
              <a:ext cx="1099225" cy="4140411"/>
            </p:xfrm>
            <a:graphic>
              <a:graphicData uri="http://schemas.microsoft.com/office/drawing/2017/model3d">
                <am3d:model3d r:embed="rId2">
                  <am3d:spPr>
                    <a:xfrm>
                      <a:off x="0" y="0"/>
                      <a:ext cx="1099225" cy="4140411"/>
                    </a:xfrm>
                    <a:prstGeom prst="rect">
                      <a:avLst/>
                    </a:prstGeom>
                  </am3d:spPr>
                  <am3d:camera>
                    <am3d:pos x="0" y="0" z="50463389"/>
                    <am3d:up dx="0" dy="36000000" dz="0"/>
                    <am3d:lookAt x="0" y="0" z="0"/>
                    <am3d:perspective fov="2700000"/>
                  </am3d:camera>
                  <am3d:trans>
                    <am3d:meterPerModelUnit n="3635755" d="1000000"/>
                    <am3d:preTrans dx="-24" dy="105" dz="61"/>
                    <am3d:scale>
                      <am3d:sx n="1000000" d="1000000"/>
                      <am3d:sy n="1000000" d="1000000"/>
                      <am3d:sz n="1000000" d="1000000"/>
                    </am3d:scale>
                    <am3d:rot ax="1307249" ay="3542114" az="1135152"/>
                    <am3d:postTrans dx="0" dy="0" dz="0"/>
                  </am3d:trans>
                  <am3d:raster rName="Office3DRenderer" rVer="16.0.8326">
                    <am3d:blip r:embed="rId3"/>
                  </am3d:raster>
                  <am3d:objViewport viewportSz="42359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ammer">
                <a:extLst>
                  <a:ext uri="{FF2B5EF4-FFF2-40B4-BE49-F238E27FC236}">
                    <a16:creationId xmlns:a16="http://schemas.microsoft.com/office/drawing/2014/main" id="{4E363D0C-67C2-738C-BE1F-6152355C6DB2}"/>
                  </a:ext>
                </a:extLst>
              </p:cNvPr>
              <p:cNvPicPr>
                <a:picLocks noGrp="1" noRot="1" noChangeAspect="1" noMove="1" noResize="1" noEditPoints="1" noAdjustHandles="1" noChangeArrowheads="1" noChangeShapeType="1" noCrop="1"/>
              </p:cNvPicPr>
              <p:nvPr/>
            </p:nvPicPr>
            <p:blipFill>
              <a:blip r:embed="rId3"/>
              <a:stretch>
                <a:fillRect/>
              </a:stretch>
            </p:blipFill>
            <p:spPr>
              <a:xfrm>
                <a:off x="-1099225" y="9756200"/>
                <a:ext cx="1099225" cy="4140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itting Male 2">
                <a:extLst>
                  <a:ext uri="{FF2B5EF4-FFF2-40B4-BE49-F238E27FC236}">
                    <a16:creationId xmlns:a16="http://schemas.microsoft.com/office/drawing/2014/main" id="{D1BEA946-5884-A286-6291-9B99587BA54F}"/>
                  </a:ext>
                </a:extLst>
              </p:cNvPr>
              <p:cNvGraphicFramePr>
                <a:graphicFrameLocks noChangeAspect="1"/>
              </p:cNvGraphicFramePr>
              <p:nvPr>
                <p:extLst>
                  <p:ext uri="{D42A27DB-BD31-4B8C-83A1-F6EECF244321}">
                    <p14:modId xmlns:p14="http://schemas.microsoft.com/office/powerpoint/2010/main" val="2157272396"/>
                  </p:ext>
                </p:extLst>
              </p:nvPr>
            </p:nvGraphicFramePr>
            <p:xfrm>
              <a:off x="-7588873" y="7811569"/>
              <a:ext cx="3303708" cy="5946661"/>
            </p:xfrm>
            <a:graphic>
              <a:graphicData uri="http://schemas.microsoft.com/office/drawing/2017/model3d">
                <am3d:model3d r:embed="rId4">
                  <am3d:spPr>
                    <a:xfrm>
                      <a:off x="0" y="0"/>
                      <a:ext cx="3303708" cy="5946661"/>
                    </a:xfrm>
                    <a:prstGeom prst="rect">
                      <a:avLst/>
                    </a:prstGeom>
                  </am3d:spPr>
                  <am3d:camera>
                    <am3d:pos x="0" y="0" z="58898876"/>
                    <am3d:up dx="0" dy="36000000" dz="0"/>
                    <am3d:lookAt x="0" y="0" z="0"/>
                    <am3d:perspective fov="2700000"/>
                  </am3d:camera>
                  <am3d:trans>
                    <am3d:meterPerModelUnit n="910782" d="1000000"/>
                    <am3d:preTrans dx="564419" dy="-19060719" dz="-3192277"/>
                    <am3d:scale>
                      <am3d:sx n="1000000" d="1000000"/>
                      <am3d:sy n="1000000" d="1000000"/>
                      <am3d:sz n="1000000" d="1000000"/>
                    </am3d:scale>
                    <am3d:rot ax="540890" ay="398021" az="62993"/>
                    <am3d:postTrans dx="0" dy="0" dz="0"/>
                  </am3d:trans>
                  <am3d:raster rName="Office3DRenderer" rVer="16.0.8326">
                    <am3d:blip r:embed="rId5"/>
                  </am3d:raster>
                  <am3d:objViewport viewportSz="66558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itting Male 2">
                <a:extLst>
                  <a:ext uri="{FF2B5EF4-FFF2-40B4-BE49-F238E27FC236}">
                    <a16:creationId xmlns:a16="http://schemas.microsoft.com/office/drawing/2014/main" id="{D1BEA946-5884-A286-6291-9B99587BA54F}"/>
                  </a:ext>
                </a:extLst>
              </p:cNvPr>
              <p:cNvPicPr>
                <a:picLocks noGrp="1" noRot="1" noChangeAspect="1" noMove="1" noResize="1" noEditPoints="1" noAdjustHandles="1" noChangeArrowheads="1" noChangeShapeType="1" noCrop="1"/>
              </p:cNvPicPr>
              <p:nvPr/>
            </p:nvPicPr>
            <p:blipFill>
              <a:blip r:embed="rId5"/>
              <a:stretch>
                <a:fillRect/>
              </a:stretch>
            </p:blipFill>
            <p:spPr>
              <a:xfrm>
                <a:off x="-7588873" y="7811569"/>
                <a:ext cx="3303708" cy="59466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hare symbol">
                <a:extLst>
                  <a:ext uri="{FF2B5EF4-FFF2-40B4-BE49-F238E27FC236}">
                    <a16:creationId xmlns:a16="http://schemas.microsoft.com/office/drawing/2014/main" id="{87EFDFE9-2184-36D3-9071-794ADBC3A735}"/>
                  </a:ext>
                </a:extLst>
              </p:cNvPr>
              <p:cNvGraphicFramePr>
                <a:graphicFrameLocks noChangeAspect="1"/>
              </p:cNvGraphicFramePr>
              <p:nvPr>
                <p:extLst>
                  <p:ext uri="{D42A27DB-BD31-4B8C-83A1-F6EECF244321}">
                    <p14:modId xmlns:p14="http://schemas.microsoft.com/office/powerpoint/2010/main" val="1890154512"/>
                  </p:ext>
                </p:extLst>
              </p:nvPr>
            </p:nvGraphicFramePr>
            <p:xfrm>
              <a:off x="-334388" y="1788317"/>
              <a:ext cx="4423719" cy="3167955"/>
            </p:xfrm>
            <a:graphic>
              <a:graphicData uri="http://schemas.microsoft.com/office/drawing/2017/model3d">
                <am3d:model3d r:embed="rId6">
                  <am3d:spPr>
                    <a:xfrm>
                      <a:off x="0" y="0"/>
                      <a:ext cx="4423719" cy="3167955"/>
                    </a:xfrm>
                    <a:prstGeom prst="rect">
                      <a:avLst/>
                    </a:prstGeom>
                  </am3d:spPr>
                  <am3d:camera>
                    <am3d:pos x="0" y="0" z="66067670"/>
                    <am3d:up dx="0" dy="36000000" dz="0"/>
                    <am3d:lookAt x="0" y="0" z="0"/>
                    <am3d:perspective fov="2700000"/>
                  </am3d:camera>
                  <am3d:trans>
                    <am3d:meterPerModelUnit n="2045915" d="1000000"/>
                    <am3d:preTrans dx="1479226" dy="-12430693" dz="345334"/>
                    <am3d:scale>
                      <am3d:sx n="1000000" d="1000000"/>
                      <am3d:sy n="1000000" d="1000000"/>
                      <am3d:sz n="1000000" d="1000000"/>
                    </am3d:scale>
                    <am3d:rot ax="4453234" ay="1925815" az="3719682"/>
                    <am3d:postTrans dx="0" dy="0" dz="0"/>
                  </am3d:trans>
                  <am3d:raster rName="Office3DRenderer" rVer="16.0.8326">
                    <am3d:blip r:embed="rId7"/>
                  </am3d:raster>
                  <am3d:objViewport viewportSz="52799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hare symbol">
                <a:extLst>
                  <a:ext uri="{FF2B5EF4-FFF2-40B4-BE49-F238E27FC236}">
                    <a16:creationId xmlns:a16="http://schemas.microsoft.com/office/drawing/2014/main" id="{87EFDFE9-2184-36D3-9071-794ADBC3A735}"/>
                  </a:ext>
                </a:extLst>
              </p:cNvPr>
              <p:cNvPicPr>
                <a:picLocks noGrp="1" noRot="1" noChangeAspect="1" noMove="1" noResize="1" noEditPoints="1" noAdjustHandles="1" noChangeArrowheads="1" noChangeShapeType="1" noCrop="1"/>
              </p:cNvPicPr>
              <p:nvPr/>
            </p:nvPicPr>
            <p:blipFill>
              <a:blip r:embed="rId7"/>
              <a:stretch>
                <a:fillRect/>
              </a:stretch>
            </p:blipFill>
            <p:spPr>
              <a:xfrm>
                <a:off x="-334388" y="1788317"/>
                <a:ext cx="4423719" cy="31679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Brain In Head">
                <a:extLst>
                  <a:ext uri="{FF2B5EF4-FFF2-40B4-BE49-F238E27FC236}">
                    <a16:creationId xmlns:a16="http://schemas.microsoft.com/office/drawing/2014/main" id="{1B0282FF-6369-7F4D-A92B-84E5FE753EDF}"/>
                  </a:ext>
                </a:extLst>
              </p:cNvPr>
              <p:cNvGraphicFramePr>
                <a:graphicFrameLocks noChangeAspect="1"/>
              </p:cNvGraphicFramePr>
              <p:nvPr>
                <p:extLst>
                  <p:ext uri="{D42A27DB-BD31-4B8C-83A1-F6EECF244321}">
                    <p14:modId xmlns:p14="http://schemas.microsoft.com/office/powerpoint/2010/main" val="115618215"/>
                  </p:ext>
                </p:extLst>
              </p:nvPr>
            </p:nvGraphicFramePr>
            <p:xfrm>
              <a:off x="-4504920" y="9756200"/>
              <a:ext cx="2380436" cy="4309008"/>
            </p:xfrm>
            <a:graphic>
              <a:graphicData uri="http://schemas.microsoft.com/office/drawing/2017/model3d">
                <am3d:model3d r:embed="rId8">
                  <am3d:spPr>
                    <a:xfrm>
                      <a:off x="0" y="0"/>
                      <a:ext cx="2380436" cy="4309008"/>
                    </a:xfrm>
                    <a:prstGeom prst="rect">
                      <a:avLst/>
                    </a:prstGeom>
                  </am3d:spPr>
                  <am3d:camera>
                    <am3d:pos x="0" y="0" z="74489115"/>
                    <am3d:up dx="0" dy="36000000" dz="0"/>
                    <am3d:lookAt x="0" y="0" z="0"/>
                    <am3d:perspective fov="2700000"/>
                  </am3d:camera>
                  <am3d:trans>
                    <am3d:meterPerModelUnit n="118218" d="1000000"/>
                    <am3d:preTrans dx="-144" dy="-18000000" dz="1196781"/>
                    <am3d:scale>
                      <am3d:sx n="1000000" d="1000000"/>
                      <am3d:sy n="1000000" d="1000000"/>
                      <am3d:sz n="1000000" d="1000000"/>
                    </am3d:scale>
                    <am3d:rot ax="5420695" ay="5091342" az="5420778"/>
                    <am3d:postTrans dx="0" dy="0" dz="0"/>
                  </am3d:trans>
                  <am3d:raster rName="Office3DRenderer" rVer="16.0.8326">
                    <am3d:blip r:embed="rId9"/>
                  </am3d:raster>
                  <am3d:objViewport viewportSz="53321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rain In Head">
                <a:extLst>
                  <a:ext uri="{FF2B5EF4-FFF2-40B4-BE49-F238E27FC236}">
                    <a16:creationId xmlns:a16="http://schemas.microsoft.com/office/drawing/2014/main" id="{1B0282FF-6369-7F4D-A92B-84E5FE753EDF}"/>
                  </a:ext>
                </a:extLst>
              </p:cNvPr>
              <p:cNvPicPr>
                <a:picLocks noGrp="1" noRot="1" noChangeAspect="1" noMove="1" noResize="1" noEditPoints="1" noAdjustHandles="1" noChangeArrowheads="1" noChangeShapeType="1" noCrop="1"/>
              </p:cNvPicPr>
              <p:nvPr/>
            </p:nvPicPr>
            <p:blipFill>
              <a:blip r:embed="rId9"/>
              <a:stretch>
                <a:fillRect/>
              </a:stretch>
            </p:blipFill>
            <p:spPr>
              <a:xfrm>
                <a:off x="-4504920" y="9756200"/>
                <a:ext cx="2380436" cy="4309008"/>
              </a:xfrm>
              <a:prstGeom prst="rect">
                <a:avLst/>
              </a:prstGeom>
            </p:spPr>
          </p:pic>
        </mc:Fallback>
      </mc:AlternateContent>
      <p:sp>
        <p:nvSpPr>
          <p:cNvPr id="9" name="TextBox 8">
            <a:extLst>
              <a:ext uri="{FF2B5EF4-FFF2-40B4-BE49-F238E27FC236}">
                <a16:creationId xmlns:a16="http://schemas.microsoft.com/office/drawing/2014/main" id="{92738517-02CE-2CF6-5EE3-E321AB66DA6D}"/>
              </a:ext>
            </a:extLst>
          </p:cNvPr>
          <p:cNvSpPr txBox="1"/>
          <p:nvPr/>
        </p:nvSpPr>
        <p:spPr>
          <a:xfrm>
            <a:off x="3248126" y="464877"/>
            <a:ext cx="4381500" cy="1323439"/>
          </a:xfrm>
          <a:prstGeom prst="rect">
            <a:avLst/>
          </a:prstGeom>
          <a:noFill/>
        </p:spPr>
        <p:txBody>
          <a:bodyPr wrap="square" rtlCol="0">
            <a:spAutoFit/>
          </a:bodyPr>
          <a:lstStyle/>
          <a:p>
            <a:r>
              <a:rPr lang="en-IN" sz="4000" b="1" dirty="0">
                <a:solidFill>
                  <a:schemeClr val="bg1">
                    <a:lumMod val="95000"/>
                  </a:schemeClr>
                </a:solidFill>
                <a:latin typeface="Aptos" panose="020B0004020202020204" pitchFamily="34" charset="0"/>
              </a:rPr>
              <a:t>Seek Support and Resources </a:t>
            </a:r>
            <a:r>
              <a:rPr lang="en-IN" dirty="0"/>
              <a:t>:</a:t>
            </a:r>
          </a:p>
        </p:txBody>
      </p:sp>
      <p:sp>
        <p:nvSpPr>
          <p:cNvPr id="10" name="Rectangle 9">
            <a:extLst>
              <a:ext uri="{FF2B5EF4-FFF2-40B4-BE49-F238E27FC236}">
                <a16:creationId xmlns:a16="http://schemas.microsoft.com/office/drawing/2014/main" id="{51782CC9-C079-48EF-1429-900815A0EA2A}"/>
              </a:ext>
            </a:extLst>
          </p:cNvPr>
          <p:cNvSpPr/>
          <p:nvPr/>
        </p:nvSpPr>
        <p:spPr>
          <a:xfrm rot="20965437">
            <a:off x="5103684" y="-3329204"/>
            <a:ext cx="8125093" cy="17327880"/>
          </a:xfrm>
          <a:prstGeom prst="rect">
            <a:avLst/>
          </a:prstGeom>
          <a:solidFill>
            <a:srgbClr val="0A20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24CCF8B-9AAA-6807-D488-074616897289}"/>
              </a:ext>
            </a:extLst>
          </p:cNvPr>
          <p:cNvSpPr txBox="1"/>
          <p:nvPr/>
        </p:nvSpPr>
        <p:spPr>
          <a:xfrm>
            <a:off x="4876800" y="1524000"/>
            <a:ext cx="7080210" cy="3570208"/>
          </a:xfrm>
          <a:prstGeom prst="rect">
            <a:avLst/>
          </a:prstGeom>
          <a:noFill/>
        </p:spPr>
        <p:txBody>
          <a:bodyPr wrap="square" rtlCol="0">
            <a:spAutoFit/>
          </a:bodyPr>
          <a:lstStyle/>
          <a:p>
            <a:r>
              <a:rPr lang="en-US" sz="4400" dirty="0">
                <a:solidFill>
                  <a:schemeClr val="bg1">
                    <a:lumMod val="95000"/>
                  </a:schemeClr>
                </a:solidFill>
                <a:latin typeface="Aptos" panose="020B0004020202020204" pitchFamily="34" charset="0"/>
              </a:rPr>
              <a:t>Share Your Knowledge</a:t>
            </a:r>
          </a:p>
          <a:p>
            <a:endParaRPr lang="en-US" dirty="0"/>
          </a:p>
          <a:p>
            <a:endParaRPr lang="en-US" sz="3200" dirty="0">
              <a:solidFill>
                <a:schemeClr val="bg1">
                  <a:lumMod val="95000"/>
                </a:schemeClr>
              </a:solidFill>
              <a:latin typeface="Aptos" panose="020B0004020202020204" pitchFamily="34" charset="0"/>
            </a:endParaRPr>
          </a:p>
          <a:p>
            <a:r>
              <a:rPr lang="en-US" sz="3200" dirty="0">
                <a:solidFill>
                  <a:schemeClr val="bg1">
                    <a:lumMod val="95000"/>
                  </a:schemeClr>
                </a:solidFill>
                <a:latin typeface="Aptos" panose="020B0004020202020204" pitchFamily="34" charset="0"/>
              </a:rPr>
              <a:t>As you become proficient, consider sharing your expertise to </a:t>
            </a:r>
            <a:r>
              <a:rPr lang="en-US" sz="3200" dirty="0" err="1">
                <a:solidFill>
                  <a:schemeClr val="bg1">
                    <a:lumMod val="95000"/>
                  </a:schemeClr>
                </a:solidFill>
                <a:latin typeface="Aptos" panose="020B0004020202020204" pitchFamily="34" charset="0"/>
              </a:rPr>
              <a:t>others.Teaching</a:t>
            </a:r>
            <a:r>
              <a:rPr lang="en-US" sz="3200" dirty="0">
                <a:solidFill>
                  <a:schemeClr val="bg1">
                    <a:lumMod val="95000"/>
                  </a:schemeClr>
                </a:solidFill>
                <a:latin typeface="Aptos" panose="020B0004020202020204" pitchFamily="34" charset="0"/>
              </a:rPr>
              <a:t> is one of the best ways to solidity your understanding.</a:t>
            </a:r>
            <a:endParaRPr lang="en-IN" sz="3200" dirty="0">
              <a:solidFill>
                <a:schemeClr val="bg1">
                  <a:lumMod val="95000"/>
                </a:schemeClr>
              </a:solidFill>
              <a:latin typeface="Aptos" panose="020B0004020202020204" pitchFamily="34" charset="0"/>
            </a:endParaRPr>
          </a:p>
        </p:txBody>
      </p:sp>
    </p:spTree>
    <p:extLst>
      <p:ext uri="{BB962C8B-B14F-4D97-AF65-F5344CB8AC3E}">
        <p14:creationId xmlns:p14="http://schemas.microsoft.com/office/powerpoint/2010/main" val="61775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8"/>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F9E71-DF3E-AAE9-5879-D8E48B1C9119}"/>
              </a:ext>
            </a:extLst>
          </p:cNvPr>
          <p:cNvSpPr txBox="1"/>
          <p:nvPr/>
        </p:nvSpPr>
        <p:spPr>
          <a:xfrm>
            <a:off x="2118360" y="2499360"/>
            <a:ext cx="10932160" cy="1569660"/>
          </a:xfrm>
          <a:prstGeom prst="rect">
            <a:avLst/>
          </a:prstGeom>
          <a:noFill/>
        </p:spPr>
        <p:txBody>
          <a:bodyPr wrap="square" rtlCol="0">
            <a:spAutoFit/>
          </a:bodyPr>
          <a:lstStyle/>
          <a:p>
            <a:r>
              <a:rPr lang="en-US" sz="9600" b="1" u="sng" spc="600" dirty="0">
                <a:effectLst>
                  <a:outerShdw blurRad="38100" dist="38100" dir="2700000" algn="tl">
                    <a:srgbClr val="000000">
                      <a:alpha val="43137"/>
                    </a:srgbClr>
                  </a:outerShdw>
                </a:effectLst>
                <a:latin typeface="Bell MT" panose="02020503060305020303" pitchFamily="18" charset="0"/>
              </a:rPr>
              <a:t>THANK YOU</a:t>
            </a:r>
            <a:endParaRPr lang="en-IN" sz="9600" b="1" u="sng" spc="600" dirty="0">
              <a:effectLst>
                <a:outerShdw blurRad="38100" dist="38100" dir="2700000" algn="tl">
                  <a:srgbClr val="000000">
                    <a:alpha val="43137"/>
                  </a:srgbClr>
                </a:outerShdw>
              </a:effectLst>
              <a:latin typeface="Bell MT" panose="02020503060305020303" pitchFamily="18" charset="0"/>
            </a:endParaRPr>
          </a:p>
        </p:txBody>
      </p:sp>
      <p:pic>
        <p:nvPicPr>
          <p:cNvPr id="4" name="Picture 3">
            <a:extLst>
              <a:ext uri="{FF2B5EF4-FFF2-40B4-BE49-F238E27FC236}">
                <a16:creationId xmlns:a16="http://schemas.microsoft.com/office/drawing/2014/main" id="{CEF9698F-322F-94EB-7A0D-26E222C3EF14}"/>
              </a:ext>
            </a:extLst>
          </p:cNvPr>
          <p:cNvPicPr>
            <a:picLocks noChangeAspect="1"/>
          </p:cNvPicPr>
          <p:nvPr/>
        </p:nvPicPr>
        <p:blipFill>
          <a:blip r:embed="rId2">
            <a:alphaModFix amt="25000"/>
          </a:blip>
          <a:stretch>
            <a:fillRect/>
          </a:stretch>
        </p:blipFill>
        <p:spPr>
          <a:xfrm>
            <a:off x="66675" y="249983"/>
            <a:ext cx="1670180" cy="578996"/>
          </a:xfrm>
          <a:prstGeom prst="rect">
            <a:avLst/>
          </a:prstGeom>
          <a:ln>
            <a:noFill/>
          </a:ln>
        </p:spPr>
      </p:pic>
    </p:spTree>
    <p:extLst>
      <p:ext uri="{BB962C8B-B14F-4D97-AF65-F5344CB8AC3E}">
        <p14:creationId xmlns:p14="http://schemas.microsoft.com/office/powerpoint/2010/main" val="39811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33E2-37BC-E446-8307-CAE2AAE367D0}"/>
              </a:ext>
            </a:extLst>
          </p:cNvPr>
          <p:cNvSpPr>
            <a:spLocks noGrp="1"/>
          </p:cNvSpPr>
          <p:nvPr>
            <p:ph type="title"/>
          </p:nvPr>
        </p:nvSpPr>
        <p:spPr/>
        <p:txBody>
          <a:bodyPr/>
          <a:lstStyle/>
          <a:p>
            <a:r>
              <a:rPr lang="en-US" dirty="0"/>
              <a:t>HERE IS THE DOCKET YOU ARE LOOKING FOR…</a:t>
            </a:r>
            <a:endParaRPr lang="en-IN" dirty="0"/>
          </a:p>
        </p:txBody>
      </p:sp>
      <p:sp>
        <p:nvSpPr>
          <p:cNvPr id="3" name="Content Placeholder 2">
            <a:extLst>
              <a:ext uri="{FF2B5EF4-FFF2-40B4-BE49-F238E27FC236}">
                <a16:creationId xmlns:a16="http://schemas.microsoft.com/office/drawing/2014/main" id="{B76DB5B3-6DC2-E659-7DC5-750558D22F86}"/>
              </a:ext>
            </a:extLst>
          </p:cNvPr>
          <p:cNvSpPr>
            <a:spLocks noGrp="1"/>
          </p:cNvSpPr>
          <p:nvPr>
            <p:ph idx="1"/>
          </p:nvPr>
        </p:nvSpPr>
        <p:spPr/>
        <p:txBody>
          <a:bodyPr/>
          <a:lstStyle/>
          <a:p>
            <a:pPr>
              <a:buClr>
                <a:srgbClr val="C00000"/>
              </a:buClr>
              <a:buFont typeface="Wingdings" panose="05000000000000000000" pitchFamily="2" charset="2"/>
              <a:buChar char="Ø"/>
            </a:pPr>
            <a:r>
              <a:rPr lang="en-US" dirty="0"/>
              <a:t> </a:t>
            </a:r>
            <a:r>
              <a:rPr lang="en-US" dirty="0">
                <a:latin typeface="Bell MT" panose="02020503060305020303" pitchFamily="18" charset="0"/>
              </a:rPr>
              <a:t>Merging and Appending Data Sources</a:t>
            </a:r>
          </a:p>
          <a:p>
            <a:pPr>
              <a:buClr>
                <a:srgbClr val="C00000"/>
              </a:buClr>
              <a:buFont typeface="Wingdings" panose="05000000000000000000" pitchFamily="2" charset="2"/>
              <a:buChar char="Ø"/>
            </a:pPr>
            <a:r>
              <a:rPr lang="en-US" dirty="0">
                <a:latin typeface="Bell MT" panose="02020503060305020303" pitchFamily="18" charset="0"/>
              </a:rPr>
              <a:t> Conditional Columns &amp; Unpivoting data </a:t>
            </a:r>
          </a:p>
          <a:p>
            <a:pPr>
              <a:buClr>
                <a:srgbClr val="C00000"/>
              </a:buClr>
              <a:buFont typeface="Wingdings" panose="05000000000000000000" pitchFamily="2" charset="2"/>
              <a:buChar char="Ø"/>
            </a:pPr>
            <a:r>
              <a:rPr lang="en-US" dirty="0">
                <a:latin typeface="Bell MT" panose="02020503060305020303" pitchFamily="18" charset="0"/>
              </a:rPr>
              <a:t> Grouping the data</a:t>
            </a:r>
          </a:p>
          <a:p>
            <a:pPr>
              <a:buClr>
                <a:srgbClr val="C00000"/>
              </a:buClr>
              <a:buFont typeface="Wingdings" panose="05000000000000000000" pitchFamily="2" charset="2"/>
              <a:buChar char="Ø"/>
            </a:pPr>
            <a:r>
              <a:rPr lang="en-US" dirty="0">
                <a:latin typeface="Bell MT" panose="02020503060305020303" pitchFamily="18" charset="0"/>
              </a:rPr>
              <a:t> Error handling </a:t>
            </a:r>
          </a:p>
          <a:p>
            <a:pPr>
              <a:buClr>
                <a:srgbClr val="C00000"/>
              </a:buClr>
              <a:buFont typeface="Wingdings" panose="05000000000000000000" pitchFamily="2" charset="2"/>
              <a:buChar char="Ø"/>
            </a:pPr>
            <a:r>
              <a:rPr lang="en-US" dirty="0">
                <a:latin typeface="Bell MT" panose="02020503060305020303" pitchFamily="18" charset="0"/>
              </a:rPr>
              <a:t> Functions</a:t>
            </a:r>
          </a:p>
          <a:p>
            <a:pPr>
              <a:buClr>
                <a:srgbClr val="C00000"/>
              </a:buClr>
              <a:buFont typeface="Wingdings" panose="05000000000000000000" pitchFamily="2" charset="2"/>
              <a:buChar char="Ø"/>
            </a:pPr>
            <a:r>
              <a:rPr lang="en-US" dirty="0">
                <a:latin typeface="Bell MT" panose="02020503060305020303" pitchFamily="18" charset="0"/>
              </a:rPr>
              <a:t>Efficiency Hacks</a:t>
            </a:r>
          </a:p>
          <a:p>
            <a:pPr>
              <a:buClr>
                <a:srgbClr val="C00000"/>
              </a:buClr>
              <a:buFont typeface="Wingdings" panose="05000000000000000000" pitchFamily="2" charset="2"/>
              <a:buChar char="Ø"/>
            </a:pPr>
            <a:r>
              <a:rPr lang="en-US" dirty="0">
                <a:latin typeface="Bell MT" panose="02020503060305020303" pitchFamily="18" charset="0"/>
              </a:rPr>
              <a:t>Conclusion</a:t>
            </a:r>
          </a:p>
          <a:p>
            <a:pPr>
              <a:buClr>
                <a:srgbClr val="C00000"/>
              </a:buClr>
              <a:buFont typeface="Wingdings" panose="05000000000000000000" pitchFamily="2" charset="2"/>
              <a:buChar char="Ø"/>
            </a:pPr>
            <a:endParaRPr lang="en-IN" dirty="0"/>
          </a:p>
        </p:txBody>
      </p:sp>
    </p:spTree>
    <p:extLst>
      <p:ext uri="{BB962C8B-B14F-4D97-AF65-F5344CB8AC3E}">
        <p14:creationId xmlns:p14="http://schemas.microsoft.com/office/powerpoint/2010/main" val="15410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511C-8B86-CFA7-D4BA-F375A6537DF6}"/>
              </a:ext>
            </a:extLst>
          </p:cNvPr>
          <p:cNvSpPr>
            <a:spLocks noGrp="1"/>
          </p:cNvSpPr>
          <p:nvPr>
            <p:ph type="title"/>
          </p:nvPr>
        </p:nvSpPr>
        <p:spPr/>
        <p:txBody>
          <a:bodyPr/>
          <a:lstStyle/>
          <a:p>
            <a:r>
              <a:rPr lang="en-US" dirty="0"/>
              <a:t>Merging and Appending Data Sources</a:t>
            </a:r>
            <a:br>
              <a:rPr lang="en-US" dirty="0"/>
            </a:br>
            <a:endParaRPr lang="en-IN" dirty="0"/>
          </a:p>
        </p:txBody>
      </p:sp>
      <p:pic>
        <p:nvPicPr>
          <p:cNvPr id="7" name="Content Placeholder 6">
            <a:extLst>
              <a:ext uri="{FF2B5EF4-FFF2-40B4-BE49-F238E27FC236}">
                <a16:creationId xmlns:a16="http://schemas.microsoft.com/office/drawing/2014/main" id="{5A846455-AB3E-4443-FAE2-EF2FAE618349}"/>
              </a:ext>
            </a:extLst>
          </p:cNvPr>
          <p:cNvPicPr>
            <a:picLocks noGrp="1" noChangeAspect="1"/>
          </p:cNvPicPr>
          <p:nvPr>
            <p:ph idx="1"/>
          </p:nvPr>
        </p:nvPicPr>
        <p:blipFill>
          <a:blip r:embed="rId2"/>
          <a:stretch>
            <a:fillRect/>
          </a:stretch>
        </p:blipFill>
        <p:spPr>
          <a:xfrm>
            <a:off x="5452188" y="2098255"/>
            <a:ext cx="4618740" cy="3881437"/>
          </a:xfrm>
        </p:spPr>
      </p:pic>
      <p:pic>
        <p:nvPicPr>
          <p:cNvPr id="5" name="Picture 4">
            <a:extLst>
              <a:ext uri="{FF2B5EF4-FFF2-40B4-BE49-F238E27FC236}">
                <a16:creationId xmlns:a16="http://schemas.microsoft.com/office/drawing/2014/main" id="{C311E1CF-D086-1224-41E7-58684D55C287}"/>
              </a:ext>
            </a:extLst>
          </p:cNvPr>
          <p:cNvPicPr>
            <a:picLocks noChangeAspect="1"/>
          </p:cNvPicPr>
          <p:nvPr/>
        </p:nvPicPr>
        <p:blipFill>
          <a:blip r:embed="rId3"/>
          <a:stretch>
            <a:fillRect/>
          </a:stretch>
        </p:blipFill>
        <p:spPr>
          <a:xfrm>
            <a:off x="677334" y="2098255"/>
            <a:ext cx="4431461" cy="3891383"/>
          </a:xfrm>
          <a:prstGeom prst="rect">
            <a:avLst/>
          </a:prstGeom>
        </p:spPr>
      </p:pic>
    </p:spTree>
    <p:extLst>
      <p:ext uri="{BB962C8B-B14F-4D97-AF65-F5344CB8AC3E}">
        <p14:creationId xmlns:p14="http://schemas.microsoft.com/office/powerpoint/2010/main" val="31858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C400-B25A-F654-809F-46AC50BF015E}"/>
              </a:ext>
            </a:extLst>
          </p:cNvPr>
          <p:cNvSpPr>
            <a:spLocks noGrp="1"/>
          </p:cNvSpPr>
          <p:nvPr>
            <p:ph type="title"/>
          </p:nvPr>
        </p:nvSpPr>
        <p:spPr/>
        <p:txBody>
          <a:bodyPr/>
          <a:lstStyle/>
          <a:p>
            <a:r>
              <a:rPr lang="en-US" dirty="0"/>
              <a:t>                  Benefits</a:t>
            </a:r>
            <a:endParaRPr lang="en-IN" dirty="0"/>
          </a:p>
        </p:txBody>
      </p:sp>
      <mc:AlternateContent xmlns:mc="http://schemas.openxmlformats.org/markup-compatibility/2006">
        <mc:Choice xmlns:am3d="http://schemas.microsoft.com/office/drawing/2017/model3d" Requires="am3d">
          <p:graphicFrame>
            <p:nvGraphicFramePr>
              <p:cNvPr id="13" name="Content Placeholder 12" descr="Head With Gears">
                <a:extLst>
                  <a:ext uri="{FF2B5EF4-FFF2-40B4-BE49-F238E27FC236}">
                    <a16:creationId xmlns:a16="http://schemas.microsoft.com/office/drawing/2014/main" id="{EAC683B6-51B6-28BC-494C-04B08C22221B}"/>
                  </a:ext>
                </a:extLst>
              </p:cNvPr>
              <p:cNvGraphicFramePr>
                <a:graphicFrameLocks noGrp="1" noChangeAspect="1"/>
              </p:cNvGraphicFramePr>
              <p:nvPr>
                <p:ph idx="1"/>
                <p:extLst>
                  <p:ext uri="{D42A27DB-BD31-4B8C-83A1-F6EECF244321}">
                    <p14:modId xmlns:p14="http://schemas.microsoft.com/office/powerpoint/2010/main" val="914333882"/>
                  </p:ext>
                </p:extLst>
              </p:nvPr>
            </p:nvGraphicFramePr>
            <p:xfrm>
              <a:off x="1324947" y="261339"/>
              <a:ext cx="1380929" cy="1558129"/>
            </p:xfrm>
            <a:graphic>
              <a:graphicData uri="http://schemas.microsoft.com/office/drawing/2017/model3d">
                <am3d:model3d r:embed="rId2">
                  <am3d:spPr>
                    <a:xfrm>
                      <a:off x="0" y="0"/>
                      <a:ext cx="1380929" cy="1558129"/>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278798" ay="106834" az="8685"/>
                    <am3d:postTrans dx="0" dy="0" dz="0"/>
                  </am3d:trans>
                  <am3d:raster rName="Office3DRenderer" rVer="16.0.8326">
                    <am3d:blip r:embed="rId3"/>
                  </am3d:raster>
                  <am3d:objViewport viewportSz="2174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Content Placeholder 12" descr="Head With Gears">
                <a:extLst>
                  <a:ext uri="{FF2B5EF4-FFF2-40B4-BE49-F238E27FC236}">
                    <a16:creationId xmlns:a16="http://schemas.microsoft.com/office/drawing/2014/main" id="{EAC683B6-51B6-28BC-494C-04B08C22221B}"/>
                  </a:ext>
                </a:extLst>
              </p:cNvPr>
              <p:cNvPicPr>
                <a:picLocks noGrp="1" noRot="1" noChangeAspect="1" noMove="1" noResize="1" noEditPoints="1" noAdjustHandles="1" noChangeArrowheads="1" noChangeShapeType="1" noCrop="1"/>
              </p:cNvPicPr>
              <p:nvPr/>
            </p:nvPicPr>
            <p:blipFill>
              <a:blip r:embed="rId3"/>
              <a:stretch>
                <a:fillRect/>
              </a:stretch>
            </p:blipFill>
            <p:spPr>
              <a:xfrm>
                <a:off x="1324947" y="261339"/>
                <a:ext cx="1380929" cy="1558129"/>
              </a:xfrm>
              <a:prstGeom prst="rect">
                <a:avLst/>
              </a:prstGeom>
            </p:spPr>
          </p:pic>
        </mc:Fallback>
      </mc:AlternateContent>
      <p:sp>
        <p:nvSpPr>
          <p:cNvPr id="19" name="TextBox 18">
            <a:extLst>
              <a:ext uri="{FF2B5EF4-FFF2-40B4-BE49-F238E27FC236}">
                <a16:creationId xmlns:a16="http://schemas.microsoft.com/office/drawing/2014/main" id="{C9355EC1-6DAF-4B9B-F210-7BDA0F46CEFC}"/>
              </a:ext>
            </a:extLst>
          </p:cNvPr>
          <p:cNvSpPr txBox="1"/>
          <p:nvPr/>
        </p:nvSpPr>
        <p:spPr>
          <a:xfrm>
            <a:off x="1523999" y="2376205"/>
            <a:ext cx="1651518" cy="461665"/>
          </a:xfrm>
          <a:prstGeom prst="rect">
            <a:avLst/>
          </a:prstGeom>
          <a:noFill/>
        </p:spPr>
        <p:txBody>
          <a:bodyPr wrap="square" rtlCol="0">
            <a:spAutoFit/>
          </a:bodyPr>
          <a:lstStyle/>
          <a:p>
            <a:pPr algn="ctr"/>
            <a:r>
              <a:rPr lang="en-US" sz="2400" b="1" u="sng" dirty="0"/>
              <a:t>Merging</a:t>
            </a:r>
            <a:r>
              <a:rPr lang="en-US" dirty="0"/>
              <a:t> </a:t>
            </a:r>
            <a:endParaRPr lang="en-IN" dirty="0"/>
          </a:p>
        </p:txBody>
      </p:sp>
      <p:sp>
        <p:nvSpPr>
          <p:cNvPr id="20" name="TextBox 19">
            <a:extLst>
              <a:ext uri="{FF2B5EF4-FFF2-40B4-BE49-F238E27FC236}">
                <a16:creationId xmlns:a16="http://schemas.microsoft.com/office/drawing/2014/main" id="{7A773D72-9635-A91A-003C-6510EA840A47}"/>
              </a:ext>
            </a:extLst>
          </p:cNvPr>
          <p:cNvSpPr txBox="1"/>
          <p:nvPr/>
        </p:nvSpPr>
        <p:spPr>
          <a:xfrm>
            <a:off x="7960258" y="3880505"/>
            <a:ext cx="3087808" cy="2031325"/>
          </a:xfrm>
          <a:prstGeom prst="rect">
            <a:avLst/>
          </a:prstGeom>
          <a:noFill/>
        </p:spPr>
        <p:txBody>
          <a:bodyPr wrap="square" rtlCol="0">
            <a:spAutoFit/>
          </a:bodyPr>
          <a:lstStyle/>
          <a:p>
            <a:pPr marL="400050" indent="-400050" algn="just">
              <a:buFont typeface="+mj-lt"/>
              <a:buAutoNum type="romanLcPeriod"/>
            </a:pPr>
            <a:r>
              <a:rPr lang="en-US" dirty="0">
                <a:latin typeface="Bell MT" panose="02020503060305020303" pitchFamily="18" charset="0"/>
              </a:rPr>
              <a:t>Combine similar data</a:t>
            </a:r>
          </a:p>
          <a:p>
            <a:pPr marL="400050" indent="-400050" algn="just">
              <a:buFont typeface="+mj-lt"/>
              <a:buAutoNum type="romanLcPeriod"/>
            </a:pPr>
            <a:endParaRPr lang="en-US" dirty="0">
              <a:latin typeface="Bell MT" panose="02020503060305020303" pitchFamily="18" charset="0"/>
            </a:endParaRPr>
          </a:p>
          <a:p>
            <a:pPr marL="400050" indent="-400050" algn="just">
              <a:buFont typeface="+mj-lt"/>
              <a:buAutoNum type="romanLcPeriod"/>
            </a:pPr>
            <a:r>
              <a:rPr lang="en-US" dirty="0">
                <a:latin typeface="Bell MT" panose="02020503060305020303" pitchFamily="18" charset="0"/>
              </a:rPr>
              <a:t>Time-series data</a:t>
            </a:r>
          </a:p>
          <a:p>
            <a:pPr marL="400050" indent="-400050" algn="just">
              <a:buFont typeface="+mj-lt"/>
              <a:buAutoNum type="romanLcPeriod"/>
            </a:pPr>
            <a:endParaRPr lang="en-US" dirty="0">
              <a:latin typeface="Bell MT" panose="02020503060305020303" pitchFamily="18" charset="0"/>
            </a:endParaRPr>
          </a:p>
          <a:p>
            <a:pPr marL="400050" indent="-400050" algn="just">
              <a:buFont typeface="+mj-lt"/>
              <a:buAutoNum type="romanLcPeriod"/>
            </a:pPr>
            <a:r>
              <a:rPr lang="en-US" dirty="0">
                <a:latin typeface="Bell MT" panose="02020503060305020303" pitchFamily="18" charset="0"/>
              </a:rPr>
              <a:t>Data aggregation</a:t>
            </a:r>
          </a:p>
          <a:p>
            <a:pPr marL="400050" indent="-400050" algn="just">
              <a:buFont typeface="+mj-lt"/>
              <a:buAutoNum type="romanLcPeriod"/>
            </a:pPr>
            <a:endParaRPr lang="en-US" dirty="0">
              <a:latin typeface="Bell MT" panose="02020503060305020303" pitchFamily="18" charset="0"/>
            </a:endParaRPr>
          </a:p>
          <a:p>
            <a:pPr marL="400050" indent="-400050" algn="just">
              <a:buFont typeface="+mj-lt"/>
              <a:buAutoNum type="romanLcPeriod"/>
            </a:pPr>
            <a:r>
              <a:rPr lang="en-US" dirty="0">
                <a:latin typeface="Bell MT" panose="02020503060305020303" pitchFamily="18" charset="0"/>
              </a:rPr>
              <a:t>Helps in various analysis </a:t>
            </a:r>
            <a:endParaRPr lang="en-IN" dirty="0">
              <a:latin typeface="Bell MT" panose="02020503060305020303" pitchFamily="18" charset="0"/>
            </a:endParaRPr>
          </a:p>
        </p:txBody>
      </p:sp>
      <p:sp>
        <p:nvSpPr>
          <p:cNvPr id="21" name="TextBox 20">
            <a:extLst>
              <a:ext uri="{FF2B5EF4-FFF2-40B4-BE49-F238E27FC236}">
                <a16:creationId xmlns:a16="http://schemas.microsoft.com/office/drawing/2014/main" id="{4C69BF71-C298-F13C-7901-B54C8A7F8D58}"/>
              </a:ext>
            </a:extLst>
          </p:cNvPr>
          <p:cNvSpPr txBox="1"/>
          <p:nvPr/>
        </p:nvSpPr>
        <p:spPr>
          <a:xfrm>
            <a:off x="7960258" y="2410426"/>
            <a:ext cx="1734248" cy="461665"/>
          </a:xfrm>
          <a:prstGeom prst="rect">
            <a:avLst/>
          </a:prstGeom>
          <a:noFill/>
        </p:spPr>
        <p:txBody>
          <a:bodyPr wrap="square" rtlCol="0">
            <a:spAutoFit/>
          </a:bodyPr>
          <a:lstStyle/>
          <a:p>
            <a:r>
              <a:rPr lang="en-US" sz="2400" b="1" u="sng" dirty="0"/>
              <a:t>Appending</a:t>
            </a:r>
            <a:r>
              <a:rPr lang="en-US" dirty="0"/>
              <a:t> </a:t>
            </a:r>
            <a:endParaRPr lang="en-IN" dirty="0"/>
          </a:p>
        </p:txBody>
      </p:sp>
      <p:sp>
        <p:nvSpPr>
          <p:cNvPr id="22" name="TextBox 21">
            <a:extLst>
              <a:ext uri="{FF2B5EF4-FFF2-40B4-BE49-F238E27FC236}">
                <a16:creationId xmlns:a16="http://schemas.microsoft.com/office/drawing/2014/main" id="{2CFA1B40-F59E-E183-2867-EFBCA80BF4C9}"/>
              </a:ext>
            </a:extLst>
          </p:cNvPr>
          <p:cNvSpPr txBox="1"/>
          <p:nvPr/>
        </p:nvSpPr>
        <p:spPr>
          <a:xfrm>
            <a:off x="1595535" y="3476715"/>
            <a:ext cx="2528595" cy="2554545"/>
          </a:xfrm>
          <a:prstGeom prst="rect">
            <a:avLst/>
          </a:prstGeom>
          <a:noFill/>
        </p:spPr>
        <p:txBody>
          <a:bodyPr wrap="square" rtlCol="0">
            <a:spAutoFit/>
          </a:bodyPr>
          <a:lstStyle/>
          <a:p>
            <a:pPr algn="just"/>
            <a:r>
              <a:rPr lang="en-US" sz="2000" dirty="0">
                <a:latin typeface="Bell MT" panose="02020503060305020303" pitchFamily="18" charset="0"/>
              </a:rPr>
              <a:t> </a:t>
            </a:r>
          </a:p>
          <a:p>
            <a:pPr marL="400050" indent="-400050" algn="just">
              <a:buFont typeface="+mj-lt"/>
              <a:buAutoNum type="romanUcPeriod"/>
            </a:pPr>
            <a:r>
              <a:rPr lang="en-US" sz="2000" dirty="0">
                <a:latin typeface="Bell MT" panose="02020503060305020303" pitchFamily="18" charset="0"/>
              </a:rPr>
              <a:t>Relate data</a:t>
            </a:r>
          </a:p>
          <a:p>
            <a:pPr marL="400050" indent="-400050" algn="just">
              <a:buFont typeface="+mj-lt"/>
              <a:buAutoNum type="romanUcPeriod"/>
            </a:pPr>
            <a:endParaRPr lang="en-US" sz="2000" dirty="0">
              <a:latin typeface="Bell MT" panose="02020503060305020303" pitchFamily="18" charset="0"/>
            </a:endParaRPr>
          </a:p>
          <a:p>
            <a:pPr marL="400050" indent="-400050" algn="just">
              <a:buFont typeface="+mj-lt"/>
              <a:buAutoNum type="romanUcPeriod"/>
            </a:pPr>
            <a:r>
              <a:rPr lang="en-US" sz="2000" dirty="0">
                <a:latin typeface="Bell MT" panose="02020503060305020303" pitchFamily="18" charset="0"/>
              </a:rPr>
              <a:t>Data enrichment</a:t>
            </a:r>
          </a:p>
          <a:p>
            <a:pPr marL="400050" indent="-400050" algn="just">
              <a:buFont typeface="+mj-lt"/>
              <a:buAutoNum type="romanUcPeriod"/>
            </a:pPr>
            <a:endParaRPr lang="en-US" sz="2000" dirty="0">
              <a:latin typeface="Bell MT" panose="02020503060305020303" pitchFamily="18" charset="0"/>
            </a:endParaRPr>
          </a:p>
          <a:p>
            <a:pPr marL="400050" indent="-400050" algn="just">
              <a:buFont typeface="+mj-lt"/>
              <a:buAutoNum type="romanUcPeriod"/>
            </a:pPr>
            <a:r>
              <a:rPr lang="en-US" sz="2000" dirty="0">
                <a:latin typeface="Bell MT" panose="02020503060305020303" pitchFamily="18" charset="0"/>
              </a:rPr>
              <a:t>Data cleansing</a:t>
            </a:r>
          </a:p>
          <a:p>
            <a:pPr marL="400050" indent="-400050" algn="just">
              <a:buFont typeface="+mj-lt"/>
              <a:buAutoNum type="romanUcPeriod"/>
            </a:pPr>
            <a:endParaRPr lang="en-US" sz="2000" dirty="0">
              <a:latin typeface="Bell MT" panose="02020503060305020303" pitchFamily="18" charset="0"/>
            </a:endParaRPr>
          </a:p>
          <a:p>
            <a:pPr marL="400050" indent="-400050" algn="just">
              <a:buFont typeface="+mj-lt"/>
              <a:buAutoNum type="romanUcPeriod"/>
            </a:pPr>
            <a:r>
              <a:rPr lang="en-US" sz="2000" dirty="0">
                <a:latin typeface="Bell MT" panose="02020503060305020303" pitchFamily="18" charset="0"/>
              </a:rPr>
              <a:t>Data consolidation</a:t>
            </a:r>
          </a:p>
        </p:txBody>
      </p:sp>
    </p:spTree>
    <p:extLst>
      <p:ext uri="{BB962C8B-B14F-4D97-AF65-F5344CB8AC3E}">
        <p14:creationId xmlns:p14="http://schemas.microsoft.com/office/powerpoint/2010/main" val="35210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autoRev="1" fill="remove" nodeType="clickEffect">
                                  <p:stCondLst>
                                    <p:cond delay="0"/>
                                  </p:stCondLst>
                                  <p:childTnLst>
                                    <p:anim calcmode="lin" valueType="num">
                                      <p:cBhvr additive="sum">
                                        <p:cTn id="6" dur="2500" fill="hold"/>
                                        <p:tgtEl>
                                          <p:spTgt spid="13"/>
                                        </p:tgtEl>
                                        <p:attrNameLst>
                                          <p:attrName>3d.object.rotation.y</p:attrName>
                                        </p:attrNameLst>
                                      </p:cBhvr>
                                      <p:tavLst>
                                        <p:tav tm="0">
                                          <p:val>
                                            <p:fltVal val="0"/>
                                          </p:val>
                                        </p:tav>
                                        <p:tav tm="1120">
                                          <p:val>
                                            <p:fltVal val="-0.0017"/>
                                          </p:val>
                                        </p:tav>
                                        <p:tav tm="2250">
                                          <p:val>
                                            <p:fltVal val="-0.014"/>
                                          </p:val>
                                        </p:tav>
                                        <p:tav tm="3370">
                                          <p:val>
                                            <p:fltVal val="-0.0472"/>
                                          </p:val>
                                        </p:tav>
                                        <p:tav tm="4490">
                                          <p:val>
                                            <p:fltVal val="-0.1127"/>
                                          </p:val>
                                        </p:tav>
                                        <p:tav tm="5620">
                                          <p:val>
                                            <p:fltVal val="-0.2211"/>
                                          </p:val>
                                        </p:tav>
                                        <p:tav tm="6740">
                                          <p:val>
                                            <p:fltVal val="-0.3815"/>
                                          </p:val>
                                        </p:tav>
                                        <p:tav tm="7870">
                                          <p:val>
                                            <p:fltVal val="-0.605"/>
                                          </p:val>
                                        </p:tav>
                                        <p:tav tm="8990">
                                          <p:val>
                                            <p:fltVal val="-0.9054"/>
                                          </p:val>
                                        </p:tav>
                                        <p:tav tm="10110">
                                          <p:val>
                                            <p:fltVal val="-1.2876"/>
                                          </p:val>
                                        </p:tav>
                                        <p:tav tm="11240">
                                          <p:val>
                                            <p:fltVal val="-1.7647"/>
                                          </p:val>
                                        </p:tav>
                                        <p:tav tm="12360">
                                          <p:val>
                                            <p:fltVal val="-2.3529"/>
                                          </p:val>
                                        </p:tav>
                                        <p:tav tm="13480">
                                          <p:val>
                                            <p:fltVal val="-2.9813"/>
                                          </p:val>
                                        </p:tav>
                                        <p:tav tm="14610">
                                          <p:val>
                                            <p:fltVal val="-3.5055"/>
                                          </p:val>
                                        </p:tav>
                                        <p:tav tm="15730">
                                          <p:val>
                                            <p:fltVal val="-3.9334"/>
                                          </p:val>
                                        </p:tav>
                                        <p:tav tm="16850">
                                          <p:val>
                                            <p:fltVal val="-4.2681"/>
                                          </p:val>
                                        </p:tav>
                                        <p:tav tm="17980">
                                          <p:val>
                                            <p:fltVal val="-4.5242"/>
                                          </p:val>
                                        </p:tav>
                                        <p:tav tm="19100">
                                          <p:val>
                                            <p:fltVal val="-4.7137"/>
                                          </p:val>
                                        </p:tav>
                                        <p:tav tm="20220">
                                          <p:val>
                                            <p:fltVal val="-4.8438"/>
                                          </p:val>
                                        </p:tav>
                                        <p:tav tm="21350">
                                          <p:val>
                                            <p:fltVal val="-4.9269"/>
                                          </p:val>
                                        </p:tav>
                                        <p:tav tm="22470">
                                          <p:val>
                                            <p:fltVal val="-4.9736"/>
                                          </p:val>
                                        </p:tav>
                                        <p:tav tm="23600">
                                          <p:val>
                                            <p:fltVal val="-4.9944"/>
                                          </p:val>
                                        </p:tav>
                                        <p:tav tm="24720">
                                          <p:val>
                                            <p:fltVal val="-4.9998"/>
                                          </p:val>
                                        </p:tav>
                                        <p:tav tm="25840">
                                          <p:val>
                                            <p:fltVal val="-4.5262"/>
                                          </p:val>
                                        </p:tav>
                                        <p:tav tm="26970">
                                          <p:val>
                                            <p:fltVal val="-2.4454"/>
                                          </p:val>
                                        </p:tav>
                                        <p:tav tm="28090">
                                          <p:val>
                                            <p:fltVal val="0.6987"/>
                                          </p:val>
                                        </p:tav>
                                        <p:tav tm="29210">
                                          <p:val>
                                            <p:fltVal val="4.7001"/>
                                          </p:val>
                                        </p:tav>
                                        <p:tav tm="30340">
                                          <p:val>
                                            <p:fltVal val="9.4493"/>
                                          </p:val>
                                        </p:tav>
                                        <p:tav tm="31460">
                                          <p:val>
                                            <p:fltVal val="14.8744"/>
                                          </p:val>
                                        </p:tav>
                                        <p:tav tm="32580">
                                          <p:val>
                                            <p:fltVal val="20.923"/>
                                          </p:val>
                                        </p:tav>
                                        <p:tav tm="33710">
                                          <p:val>
                                            <p:fltVal val="27.4931"/>
                                          </p:val>
                                        </p:tav>
                                        <p:tav tm="34830">
                                          <p:val>
                                            <p:fltVal val="34.6709"/>
                                          </p:val>
                                        </p:tav>
                                        <p:tav tm="35960">
                                          <p:val>
                                            <p:fltVal val="42.3729"/>
                                          </p:val>
                                        </p:tav>
                                        <p:tav tm="37080">
                                          <p:val>
                                            <p:fltVal val="50.5763"/>
                                          </p:val>
                                        </p:tav>
                                        <p:tav tm="38200">
                                          <p:val>
                                            <p:fltVal val="59.2613"/>
                                          </p:val>
                                        </p:tav>
                                        <p:tav tm="39330">
                                          <p:val>
                                            <p:fltVal val="68.4108"/>
                                          </p:val>
                                        </p:tav>
                                        <p:tav tm="40450">
                                          <p:val>
                                            <p:fltVal val="78.0095"/>
                                          </p:val>
                                        </p:tav>
                                        <p:tav tm="41570">
                                          <p:val>
                                            <p:fltVal val="87.9524"/>
                                          </p:val>
                                        </p:tav>
                                        <p:tav tm="42700">
                                          <p:val>
                                            <p:fltVal val="98.4063"/>
                                          </p:val>
                                        </p:tav>
                                        <p:tav tm="43820">
                                          <p:val>
                                            <p:fltVal val="109.2726"/>
                                          </p:val>
                                        </p:tav>
                                        <p:tav tm="44940">
                                          <p:val>
                                            <p:fltVal val="120.5411"/>
                                          </p:val>
                                        </p:tav>
                                        <p:tav tm="46070">
                                          <p:val>
                                            <p:fltVal val="132.2023"/>
                                          </p:val>
                                        </p:tav>
                                        <p:tav tm="47190">
                                          <p:val>
                                            <p:fltVal val="144.2478"/>
                                          </p:val>
                                        </p:tav>
                                        <p:tav tm="48310">
                                          <p:val>
                                            <p:fltVal val="156.6693"/>
                                          </p:val>
                                        </p:tav>
                                        <p:tav tm="49440">
                                          <p:val>
                                            <p:fltVal val="169.3438"/>
                                          </p:val>
                                        </p:tav>
                                        <p:tav tm="50560">
                                          <p:val>
                                            <p:fltVal val="182.3622"/>
                                          </p:val>
                                        </p:tav>
                                        <p:tav tm="51690">
                                          <p:val>
                                            <p:fltVal val="195.2648"/>
                                          </p:val>
                                        </p:tav>
                                        <p:tav tm="52810">
                                          <p:val>
                                            <p:fltVal val="207.9209"/>
                                          </p:val>
                                        </p:tav>
                                        <p:tav tm="53930">
                                          <p:val>
                                            <p:fltVal val="220.0976"/>
                                          </p:val>
                                        </p:tav>
                                        <p:tav tm="55060">
                                          <p:val>
                                            <p:fltVal val="231.90221"/>
                                          </p:val>
                                        </p:tav>
                                        <p:tav tm="56180">
                                          <p:val>
                                            <p:fltVal val="243.4277"/>
                                          </p:val>
                                        </p:tav>
                                        <p:tav tm="57300">
                                          <p:val>
                                            <p:fltVal val="254.45959"/>
                                          </p:val>
                                        </p:tav>
                                        <p:tav tm="58430">
                                          <p:val>
                                            <p:fltVal val="265.09329"/>
                                          </p:val>
                                        </p:tav>
                                        <p:tav tm="59550">
                                          <p:val>
                                            <p:fltVal val="275.4086"/>
                                          </p:val>
                                        </p:tav>
                                        <p:tav tm="60670">
                                          <p:val>
                                            <p:fltVal val="285.21021"/>
                                          </p:val>
                                        </p:tav>
                                        <p:tav tm="61800">
                                          <p:val>
                                            <p:fltVal val="294.5798"/>
                                          </p:val>
                                        </p:tav>
                                        <p:tav tm="62920">
                                          <p:val>
                                            <p:fltVal val="303.5816"/>
                                          </p:val>
                                        </p:tav>
                                        <p:tav tm="64040">
                                          <p:val>
                                            <p:fltVal val="312.0397"/>
                                          </p:val>
                                        </p:tav>
                                        <p:tav tm="65170">
                                          <p:val>
                                            <p:fltVal val="320.0191"/>
                                          </p:val>
                                        </p:tav>
                                        <p:tav tm="66290">
                                          <p:val>
                                            <p:fltVal val="327.56451"/>
                                          </p:val>
                                        </p:tav>
                                        <p:tav tm="67420">
                                          <p:val>
                                            <p:fltVal val="334.51791"/>
                                          </p:val>
                                        </p:tav>
                                        <p:tav tm="68540">
                                          <p:val>
                                            <p:fltVal val="340.9765"/>
                                          </p:val>
                                        </p:tav>
                                        <p:tav tm="69660">
                                          <p:val>
                                            <p:fltVal val="346.7908"/>
                                          </p:val>
                                        </p:tav>
                                        <p:tav tm="70790">
                                          <p:val>
                                            <p:fltVal val="351.9791"/>
                                          </p:val>
                                        </p:tav>
                                        <p:tav tm="71910">
                                          <p:val>
                                            <p:fltVal val="356.52319"/>
                                          </p:val>
                                        </p:tav>
                                        <p:tav tm="73030">
                                          <p:val>
                                            <p:fltVal val="360.2634"/>
                                          </p:val>
                                        </p:tav>
                                        <p:tav tm="74160">
                                          <p:val>
                                            <p:fltVal val="363.12009"/>
                                          </p:val>
                                        </p:tav>
                                        <p:tav tm="75280">
                                          <p:val>
                                            <p:fltVal val="364.84369"/>
                                          </p:val>
                                        </p:tav>
                                        <p:tav tm="76400">
                                          <p:val>
                                            <p:fltVal val="364.9968"/>
                                          </p:val>
                                        </p:tav>
                                        <p:tav tm="77530">
                                          <p:val>
                                            <p:fltVal val="364.95801"/>
                                          </p:val>
                                        </p:tav>
                                        <p:tav tm="78650">
                                          <p:val>
                                            <p:fltVal val="364.8335"/>
                                          </p:val>
                                        </p:tav>
                                        <p:tav tm="79780">
                                          <p:val>
                                            <p:fltVal val="364.57639"/>
                                          </p:val>
                                        </p:tav>
                                        <p:tav tm="80900">
                                          <p:val>
                                            <p:fltVal val="364.1376"/>
                                          </p:val>
                                        </p:tav>
                                        <p:tav tm="82020">
                                          <p:val>
                                            <p:fltVal val="363.461"/>
                                          </p:val>
                                        </p:tav>
                                        <p:tav tm="83150">
                                          <p:val>
                                            <p:fltVal val="362.50989"/>
                                          </p:val>
                                        </p:tav>
                                        <p:tav tm="84270">
                                          <p:val>
                                            <p:fltVal val="361.55341"/>
                                          </p:val>
                                        </p:tav>
                                        <p:tav tm="85390">
                                          <p:val>
                                            <p:fltVal val="360.87219"/>
                                          </p:val>
                                        </p:tav>
                                        <p:tav tm="86520">
                                          <p:val>
                                            <p:fltVal val="360.4296"/>
                                          </p:val>
                                        </p:tav>
                                        <p:tav tm="87640">
                                          <p:val>
                                            <p:fltVal val="360.16971"/>
                                          </p:val>
                                        </p:tav>
                                        <p:tav tm="88760">
                                          <p:val>
                                            <p:fltVal val="360.04321"/>
                                          </p:val>
                                        </p:tav>
                                        <p:tav tm="89890">
                                          <p:val>
                                            <p:fltVal val="360.0033"/>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500" fill="hold"/>
                                        <p:tgtEl>
                                          <p:spTgt spid="13"/>
                                        </p:tgtEl>
                                        <p:attrNameLst>
                                          <p:attrName>3d.object.translation.y</p:attrName>
                                        </p:attrNameLst>
                                      </p:cBhvr>
                                      <p:tavLst>
                                        <p:tav tm="0">
                                          <p:val>
                                            <p:fltVal val="0"/>
                                          </p:val>
                                        </p:tav>
                                        <p:tav tm="1120">
                                          <p:val>
                                            <p:fltVal val="0"/>
                                          </p:val>
                                        </p:tav>
                                        <p:tav tm="2250">
                                          <p:val>
                                            <p:fltVal val="-0.0002"/>
                                          </p:val>
                                        </p:tav>
                                        <p:tav tm="3370">
                                          <p:val>
                                            <p:fltVal val="-0.0009"/>
                                          </p:val>
                                        </p:tav>
                                        <p:tav tm="4490">
                                          <p:val>
                                            <p:fltVal val="-0.0022"/>
                                          </p:val>
                                        </p:tav>
                                        <p:tav tm="5620">
                                          <p:val>
                                            <p:fltVal val="-0.0043"/>
                                          </p:val>
                                        </p:tav>
                                        <p:tav tm="6740">
                                          <p:val>
                                            <p:fltVal val="-0.0074"/>
                                          </p:val>
                                        </p:tav>
                                        <p:tav tm="7870">
                                          <p:val>
                                            <p:fltVal val="-0.0118"/>
                                          </p:val>
                                        </p:tav>
                                        <p:tav tm="8990">
                                          <p:val>
                                            <p:fltVal val="-0.0176"/>
                                          </p:val>
                                        </p:tav>
                                        <p:tav tm="10110">
                                          <p:val>
                                            <p:fltVal val="-0.0251"/>
                                          </p:val>
                                        </p:tav>
                                        <p:tav tm="11240">
                                          <p:val>
                                            <p:fltVal val="-0.0325"/>
                                          </p:val>
                                        </p:tav>
                                        <p:tav tm="12360">
                                          <p:val>
                                            <p:fltVal val="-0.0383"/>
                                          </p:val>
                                        </p:tav>
                                        <p:tav tm="13480">
                                          <p:val>
                                            <p:fltVal val="-0.0426"/>
                                          </p:val>
                                        </p:tav>
                                        <p:tav tm="14610">
                                          <p:val>
                                            <p:fltVal val="-0.0457"/>
                                          </p:val>
                                        </p:tav>
                                        <p:tav tm="15730">
                                          <p:val>
                                            <p:fltVal val="-0.0478"/>
                                          </p:val>
                                        </p:tav>
                                        <p:tav tm="16850">
                                          <p:val>
                                            <p:fltVal val="-0.0491"/>
                                          </p:val>
                                        </p:tav>
                                        <p:tav tm="17980">
                                          <p:val>
                                            <p:fltVal val="-0.0497"/>
                                          </p:val>
                                        </p:tav>
                                        <p:tav tm="19100">
                                          <p:val>
                                            <p:fltVal val="-0.0499"/>
                                          </p:val>
                                        </p:tav>
                                        <p:tav tm="20220">
                                          <p:val>
                                            <p:fltVal val="-0.0499"/>
                                          </p:val>
                                        </p:tav>
                                        <p:tav tm="21350">
                                          <p:val>
                                            <p:fltVal val="-0.0497"/>
                                          </p:val>
                                        </p:tav>
                                        <p:tav tm="22470">
                                          <p:val>
                                            <p:fltVal val="-0.0482"/>
                                          </p:val>
                                        </p:tav>
                                        <p:tav tm="23600">
                                          <p:val>
                                            <p:fltVal val="-0.044"/>
                                          </p:val>
                                        </p:tav>
                                        <p:tav tm="24720">
                                          <p:val>
                                            <p:fltVal val="-0.0359"/>
                                          </p:val>
                                        </p:tav>
                                        <p:tav tm="25840">
                                          <p:val>
                                            <p:fltVal val="-0.0226"/>
                                          </p:val>
                                        </p:tav>
                                        <p:tav tm="26970">
                                          <p:val>
                                            <p:fltVal val="-0.0027"/>
                                          </p:val>
                                        </p:tav>
                                        <p:tav tm="28090">
                                          <p:val>
                                            <p:fltVal val="0.0249"/>
                                          </p:val>
                                        </p:tav>
                                        <p:tav tm="29210">
                                          <p:val>
                                            <p:fltVal val="0.0618"/>
                                          </p:val>
                                        </p:tav>
                                        <p:tav tm="30340">
                                          <p:val>
                                            <p:fltVal val="0.1093"/>
                                          </p:val>
                                        </p:tav>
                                        <p:tav tm="31460">
                                          <p:val>
                                            <p:fltVal val="0.1685"/>
                                          </p:val>
                                        </p:tav>
                                        <p:tav tm="32580">
                                          <p:val>
                                            <p:fltVal val="0.2408"/>
                                          </p:val>
                                        </p:tav>
                                        <p:tav tm="33710">
                                          <p:val>
                                            <p:fltVal val="0.3268"/>
                                          </p:val>
                                        </p:tav>
                                        <p:tav tm="34830">
                                          <p:val>
                                            <p:fltVal val="0.4291"/>
                                          </p:val>
                                        </p:tav>
                                        <p:tav tm="35960">
                                          <p:val>
                                            <p:fltVal val="0.5422"/>
                                          </p:val>
                                        </p:tav>
                                        <p:tav tm="37080">
                                          <p:val>
                                            <p:fltVal val="0.6414"/>
                                          </p:val>
                                        </p:tav>
                                        <p:tav tm="38200">
                                          <p:val>
                                            <p:fltVal val="0.7251"/>
                                          </p:val>
                                        </p:tav>
                                        <p:tav tm="39330">
                                          <p:val>
                                            <p:fltVal val="0.7946"/>
                                          </p:val>
                                        </p:tav>
                                        <p:tav tm="40450">
                                          <p:val>
                                            <p:fltVal val="0.8513"/>
                                          </p:val>
                                        </p:tav>
                                        <p:tav tm="41570">
                                          <p:val>
                                            <p:fltVal val="0.8961"/>
                                          </p:val>
                                        </p:tav>
                                        <p:tav tm="42700">
                                          <p:val>
                                            <p:fltVal val="0.9311"/>
                                          </p:val>
                                        </p:tav>
                                        <p:tav tm="43820">
                                          <p:val>
                                            <p:fltVal val="0.9572"/>
                                          </p:val>
                                        </p:tav>
                                        <p:tav tm="44940">
                                          <p:val>
                                            <p:fltVal val="0.9757"/>
                                          </p:val>
                                        </p:tav>
                                        <p:tav tm="46070">
                                          <p:val>
                                            <p:fltVal val="0.9879"/>
                                          </p:val>
                                        </p:tav>
                                        <p:tav tm="47190">
                                          <p:val>
                                            <p:fltVal val="0.9951"/>
                                          </p:val>
                                        </p:tav>
                                        <p:tav tm="48310">
                                          <p:val>
                                            <p:fltVal val="0.9987"/>
                                          </p:val>
                                        </p:tav>
                                        <p:tav tm="49440">
                                          <p:val>
                                            <p:fltVal val="0.9998"/>
                                          </p:val>
                                        </p:tav>
                                        <p:tav tm="50560">
                                          <p:val>
                                            <p:fltVal val="0.9999"/>
                                          </p:val>
                                        </p:tav>
                                        <p:tav tm="51690">
                                          <p:val>
                                            <p:fltVal val="0.9996"/>
                                          </p:val>
                                        </p:tav>
                                        <p:tav tm="52810">
                                          <p:val>
                                            <p:fltVal val="0.9977"/>
                                          </p:val>
                                        </p:tav>
                                        <p:tav tm="53930">
                                          <p:val>
                                            <p:fltVal val="0.993"/>
                                          </p:val>
                                        </p:tav>
                                        <p:tav tm="55060">
                                          <p:val>
                                            <p:fltVal val="0.9843"/>
                                          </p:val>
                                        </p:tav>
                                        <p:tav tm="56180">
                                          <p:val>
                                            <p:fltVal val="0.9701"/>
                                          </p:val>
                                        </p:tav>
                                        <p:tav tm="57300">
                                          <p:val>
                                            <p:fltVal val="0.9493"/>
                                          </p:val>
                                        </p:tav>
                                        <p:tav tm="58430">
                                          <p:val>
                                            <p:fltVal val="0.9206"/>
                                          </p:val>
                                        </p:tav>
                                        <p:tav tm="59550">
                                          <p:val>
                                            <p:fltVal val="0.8823"/>
                                          </p:val>
                                        </p:tav>
                                        <p:tav tm="60670">
                                          <p:val>
                                            <p:fltVal val="0.8339"/>
                                          </p:val>
                                        </p:tav>
                                        <p:tav tm="61800">
                                          <p:val>
                                            <p:fltVal val="0.7737"/>
                                          </p:val>
                                        </p:tav>
                                        <p:tav tm="62920">
                                          <p:val>
                                            <p:fltVal val="0.6998"/>
                                          </p:val>
                                        </p:tav>
                                        <p:tav tm="64040">
                                          <p:val>
                                            <p:fltVal val="0.6121"/>
                                          </p:val>
                                        </p:tav>
                                        <p:tav tm="65170">
                                          <p:val>
                                            <p:fltVal val="0.5088"/>
                                          </p:val>
                                        </p:tav>
                                        <p:tav tm="66290">
                                          <p:val>
                                            <p:fltVal val="0.3963"/>
                                          </p:val>
                                        </p:tav>
                                        <p:tav tm="67420">
                                          <p:val>
                                            <p:fltVal val="0.2997"/>
                                          </p:val>
                                        </p:tav>
                                        <p:tav tm="68540">
                                          <p:val>
                                            <p:fltVal val="0.2174"/>
                                          </p:val>
                                        </p:tav>
                                        <p:tav tm="69660">
                                          <p:val>
                                            <p:fltVal val="0.1497"/>
                                          </p:val>
                                        </p:tav>
                                        <p:tav tm="70790">
                                          <p:val>
                                            <p:fltVal val="0.0946"/>
                                          </p:val>
                                        </p:tav>
                                        <p:tav tm="71910">
                                          <p:val>
                                            <p:fltVal val="0.0503"/>
                                          </p:val>
                                        </p:tav>
                                        <p:tav tm="73030">
                                          <p:val>
                                            <p:fltVal val="0.0164"/>
                                          </p:val>
                                        </p:tav>
                                        <p:tav tm="74160">
                                          <p:val>
                                            <p:fltVal val="-0.0088"/>
                                          </p:val>
                                        </p:tav>
                                        <p:tav tm="75280">
                                          <p:val>
                                            <p:fltVal val="-0.0268"/>
                                          </p:val>
                                        </p:tav>
                                        <p:tav tm="76400">
                                          <p:val>
                                            <p:fltVal val="-0.0385"/>
                                          </p:val>
                                        </p:tav>
                                        <p:tav tm="77530">
                                          <p:val>
                                            <p:fltVal val="-0.0454"/>
                                          </p:val>
                                        </p:tav>
                                        <p:tav tm="78650">
                                          <p:val>
                                            <p:fltVal val="-0.0488"/>
                                          </p:val>
                                        </p:tav>
                                        <p:tav tm="79780">
                                          <p:val>
                                            <p:fltVal val="-0.0499"/>
                                          </p:val>
                                        </p:tav>
                                        <p:tav tm="80900">
                                          <p:val>
                                            <p:fltVal val="-0.0499"/>
                                          </p:val>
                                        </p:tav>
                                        <p:tav tm="82020">
                                          <p:val>
                                            <p:fltVal val="-0.0489"/>
                                          </p:val>
                                        </p:tav>
                                        <p:tav tm="83150">
                                          <p:val>
                                            <p:fltVal val="-0.0438"/>
                                          </p:val>
                                        </p:tav>
                                        <p:tav tm="84270">
                                          <p:val>
                                            <p:fltVal val="-0.0313"/>
                                          </p:val>
                                        </p:tav>
                                        <p:tav tm="85390">
                                          <p:val>
                                            <p:fltVal val="-0.0079"/>
                                          </p:val>
                                        </p:tav>
                                        <p:tav tm="86520">
                                          <p:val>
                                            <p:fltVal val="0.0209"/>
                                          </p:val>
                                        </p:tav>
                                        <p:tav tm="87640">
                                          <p:val>
                                            <p:fltVal val="0.0385"/>
                                          </p:val>
                                        </p:tav>
                                        <p:tav tm="88760">
                                          <p:val>
                                            <p:fltVal val="0.047"/>
                                          </p:val>
                                        </p:tav>
                                        <p:tav tm="89890">
                                          <p:val>
                                            <p:fltVal val="0.0497"/>
                                          </p:val>
                                        </p:tav>
                                        <p:tav tm="91010">
                                          <p:val>
                                            <p:fltVal val="0.0499"/>
                                          </p:val>
                                        </p:tav>
                                        <p:tav tm="92130">
                                          <p:val>
                                            <p:fltVal val="0.0494"/>
                                          </p:val>
                                        </p:tav>
                                        <p:tav tm="93260">
                                          <p:val>
                                            <p:fltVal val="0.0468"/>
                                          </p:val>
                                        </p:tav>
                                        <p:tav tm="94380">
                                          <p:val>
                                            <p:fltVal val="0.0404"/>
                                          </p:val>
                                        </p:tav>
                                        <p:tav tm="95510">
                                          <p:val>
                                            <p:fltVal val="0.0287"/>
                                          </p:val>
                                        </p:tav>
                                        <p:tav tm="96630">
                                          <p:val>
                                            <p:fltVal val="0.0142"/>
                                          </p:val>
                                        </p:tav>
                                        <p:tav tm="97750">
                                          <p:val>
                                            <p:fltVal val="0.0055"/>
                                          </p:val>
                                        </p:tav>
                                        <p:tav tm="98880">
                                          <p:val>
                                            <p:fltVal val="0.0014"/>
                                          </p:val>
                                        </p:tav>
                                        <p:tav tm="100000">
                                          <p:val>
                                            <p:fltVal val="0"/>
                                          </p:val>
                                        </p:tav>
                                      </p:tavLst>
                                    </p:anim>
                                    <p:anim calcmode="lin" valueType="num">
                                      <p:cBhvr additive="mult">
                                        <p:cTn id="8" dur="2500" fill="hold"/>
                                        <p:tgtEl>
                                          <p:spTgt spid="13"/>
                                        </p:tgtEl>
                                        <p:attrNameLst>
                                          <p:attrName>3d.object.scale.x</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500" fill="hold"/>
                                        <p:tgtEl>
                                          <p:spTgt spid="13"/>
                                        </p:tgtEl>
                                        <p:attrNameLst>
                                          <p:attrName>3d.object.scale.y</p:attrName>
                                        </p:attrNameLst>
                                      </p:cBhvr>
                                      <p:tavLst>
                                        <p:tav tm="0">
                                          <p:val>
                                            <p:fltVal val="1"/>
                                          </p:val>
                                        </p:tav>
                                        <p:tav tm="1120">
                                          <p:val>
                                            <p:fltVal val="0.9998"/>
                                          </p:val>
                                        </p:tav>
                                        <p:tav tm="2250">
                                          <p:val>
                                            <p:fltVal val="0.9989"/>
                                          </p:val>
                                        </p:tav>
                                        <p:tav tm="3370">
                                          <p:val>
                                            <p:fltVal val="0.9963"/>
                                          </p:val>
                                        </p:tav>
                                        <p:tav tm="4490">
                                          <p:val>
                                            <p:fltVal val="0.9911"/>
                                          </p:val>
                                        </p:tav>
                                        <p:tav tm="5620">
                                          <p:val>
                                            <p:fltVal val="0.9827"/>
                                          </p:val>
                                        </p:tav>
                                        <p:tav tm="6740">
                                          <p:val>
                                            <p:fltVal val="0.9701"/>
                                          </p:val>
                                        </p:tav>
                                        <p:tav tm="7870">
                                          <p:val>
                                            <p:fltVal val="0.9527"/>
                                          </p:val>
                                        </p:tav>
                                        <p:tav tm="8990">
                                          <p:val>
                                            <p:fltVal val="0.9292"/>
                                          </p:val>
                                        </p:tav>
                                        <p:tav tm="10110">
                                          <p:val>
                                            <p:fltVal val="0.8994"/>
                                          </p:val>
                                        </p:tav>
                                        <p:tav tm="11240">
                                          <p:val>
                                            <p:fltVal val="0.8697"/>
                                          </p:val>
                                        </p:tav>
                                        <p:tav tm="12360">
                                          <p:val>
                                            <p:fltVal val="0.8465"/>
                                          </p:val>
                                        </p:tav>
                                        <p:tav tm="13480">
                                          <p:val>
                                            <p:fltVal val="0.8292"/>
                                          </p:val>
                                        </p:tav>
                                        <p:tav tm="14610">
                                          <p:val>
                                            <p:fltVal val="0.8169"/>
                                          </p:val>
                                        </p:tav>
                                        <p:tav tm="15730">
                                          <p:val>
                                            <p:fltVal val="0.8085"/>
                                          </p:val>
                                        </p:tav>
                                        <p:tav tm="16850">
                                          <p:val>
                                            <p:fltVal val="0.8035"/>
                                          </p:val>
                                        </p:tav>
                                        <p:tav tm="17980">
                                          <p:val>
                                            <p:fltVal val="0.801"/>
                                          </p:val>
                                        </p:tav>
                                        <p:tav tm="19100">
                                          <p:val>
                                            <p:fltVal val="0.8001"/>
                                          </p:val>
                                        </p:tav>
                                        <p:tav tm="20220">
                                          <p:val>
                                            <p:fltVal val="0.8"/>
                                          </p:val>
                                        </p:tav>
                                        <p:tav tm="21350">
                                          <p:val>
                                            <p:fltVal val="0.8012"/>
                                          </p:val>
                                        </p:tav>
                                        <p:tav tm="22470">
                                          <p:val>
                                            <p:fltVal val="0.8092"/>
                                          </p:val>
                                        </p:tav>
                                        <p:tav tm="23600">
                                          <p:val>
                                            <p:fltVal val="0.8306"/>
                                          </p:val>
                                        </p:tav>
                                        <p:tav tm="24720">
                                          <p:val>
                                            <p:fltVal val="0.8724"/>
                                          </p:val>
                                        </p:tav>
                                        <p:tav tm="25840">
                                          <p:val>
                                            <p:fltVal val="0.9318"/>
                                          </p:val>
                                        </p:tav>
                                        <p:tav tm="26970">
                                          <p:val>
                                            <p:fltVal val="0.9717"/>
                                          </p:val>
                                        </p:tav>
                                        <p:tav tm="28090">
                                          <p:val>
                                            <p:fltVal val="0.9919"/>
                                          </p:val>
                                        </p:tav>
                                        <p:tav tm="29210">
                                          <p:val>
                                            <p:fltVal val="0.999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7"/>
                                          </p:val>
                                        </p:tav>
                                        <p:tav tm="68540">
                                          <p:val>
                                            <p:fltVal val="0.9975"/>
                                          </p:val>
                                        </p:tav>
                                        <p:tav tm="69660">
                                          <p:val>
                                            <p:fltVal val="0.991"/>
                                          </p:val>
                                        </p:tav>
                                        <p:tav tm="70790">
                                          <p:val>
                                            <p:fltVal val="0.9777"/>
                                          </p:val>
                                        </p:tav>
                                        <p:tav tm="71910">
                                          <p:val>
                                            <p:fltVal val="0.9551"/>
                                          </p:val>
                                        </p:tav>
                                        <p:tav tm="73030">
                                          <p:val>
                                            <p:fltVal val="0.921"/>
                                          </p:val>
                                        </p:tav>
                                        <p:tav tm="74160">
                                          <p:val>
                                            <p:fltVal val="0.8771"/>
                                          </p:val>
                                        </p:tav>
                                        <p:tav tm="75280">
                                          <p:val>
                                            <p:fltVal val="0.8434"/>
                                          </p:val>
                                        </p:tav>
                                        <p:tav tm="76400">
                                          <p:val>
                                            <p:fltVal val="0.8214"/>
                                          </p:val>
                                        </p:tav>
                                        <p:tav tm="77530">
                                          <p:val>
                                            <p:fltVal val="0.8085"/>
                                          </p:val>
                                        </p:tav>
                                        <p:tav tm="78650">
                                          <p:val>
                                            <p:fltVal val="0.8021"/>
                                          </p:val>
                                        </p:tav>
                                        <p:tav tm="79780">
                                          <p:val>
                                            <p:fltVal val="0.8001"/>
                                          </p:val>
                                        </p:tav>
                                        <p:tav tm="80900">
                                          <p:val>
                                            <p:fltVal val="0.8"/>
                                          </p:val>
                                        </p:tav>
                                        <p:tav tm="82020">
                                          <p:val>
                                            <p:fltVal val="0.8021"/>
                                          </p:val>
                                        </p:tav>
                                        <p:tav tm="83150">
                                          <p:val>
                                            <p:fltVal val="0.8123"/>
                                          </p:val>
                                        </p:tav>
                                        <p:tav tm="84270">
                                          <p:val>
                                            <p:fltVal val="0.8373"/>
                                          </p:val>
                                        </p:tav>
                                        <p:tav tm="85390">
                                          <p:val>
                                            <p:fltVal val="0.8841"/>
                                          </p:val>
                                        </p:tav>
                                        <p:tav tm="86520">
                                          <p:val>
                                            <p:fltVal val="0.9419"/>
                                          </p:val>
                                        </p:tav>
                                        <p:tav tm="87640">
                                          <p:val>
                                            <p:fltVal val="0.977"/>
                                          </p:val>
                                        </p:tav>
                                        <p:tav tm="88760">
                                          <p:val>
                                            <p:fltVal val="0.9941"/>
                                          </p:val>
                                        </p:tav>
                                        <p:tav tm="89890">
                                          <p:val>
                                            <p:fltVal val="0.9995"/>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500" fill="hold"/>
                                        <p:tgtEl>
                                          <p:spTgt spid="13"/>
                                        </p:tgtEl>
                                        <p:attrNameLst>
                                          <p:attrName>3d.object.scale.z</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5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Scale>
                                      <p:cBhvr>
                                        <p:cTn id="13"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
                                        </p:tgtEl>
                                        <p:attrNameLst>
                                          <p:attrName>ppt_x</p:attrName>
                                          <p:attrName>ppt_y</p:attrName>
                                        </p:attrNameLst>
                                      </p:cBhvr>
                                    </p:animMotion>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3322-10AD-3BCE-A4F0-FBCDDC45501C}"/>
              </a:ext>
            </a:extLst>
          </p:cNvPr>
          <p:cNvSpPr>
            <a:spLocks noGrp="1"/>
          </p:cNvSpPr>
          <p:nvPr>
            <p:ph type="title"/>
          </p:nvPr>
        </p:nvSpPr>
        <p:spPr/>
        <p:txBody>
          <a:bodyPr/>
          <a:lstStyle/>
          <a:p>
            <a:r>
              <a:rPr lang="en-US" dirty="0"/>
              <a:t>Unpivoting the data</a:t>
            </a:r>
            <a:endParaRPr lang="en-IN" dirty="0"/>
          </a:p>
        </p:txBody>
      </p:sp>
      <p:sp>
        <p:nvSpPr>
          <p:cNvPr id="3" name="Content Placeholder 2">
            <a:extLst>
              <a:ext uri="{FF2B5EF4-FFF2-40B4-BE49-F238E27FC236}">
                <a16:creationId xmlns:a16="http://schemas.microsoft.com/office/drawing/2014/main" id="{BC751183-37AC-52B6-288C-982B8886C667}"/>
              </a:ext>
            </a:extLst>
          </p:cNvPr>
          <p:cNvSpPr>
            <a:spLocks noGrp="1"/>
          </p:cNvSpPr>
          <p:nvPr>
            <p:ph idx="1"/>
          </p:nvPr>
        </p:nvSpPr>
        <p:spPr/>
        <p:txBody>
          <a:bodyPr/>
          <a:lstStyle/>
          <a:p>
            <a:pPr algn="l"/>
            <a:r>
              <a:rPr lang="en-US" b="0" i="0" dirty="0">
                <a:solidFill>
                  <a:srgbClr val="1C1C1C"/>
                </a:solidFill>
                <a:effectLst/>
                <a:latin typeface="Bell MT" panose="02020503060305020303" pitchFamily="18" charset="0"/>
              </a:rPr>
              <a:t>It’s basically a 3-step process:</a:t>
            </a:r>
          </a:p>
          <a:p>
            <a:pPr marL="457200" indent="-457200" algn="l">
              <a:buFont typeface="+mj-lt"/>
              <a:buAutoNum type="arabicPeriod"/>
            </a:pPr>
            <a:endParaRPr lang="en-US" b="0" i="0" dirty="0">
              <a:solidFill>
                <a:srgbClr val="1C1C1C"/>
              </a:solidFill>
              <a:effectLst/>
              <a:latin typeface="Bell MT" panose="02020503060305020303" pitchFamily="18" charset="0"/>
            </a:endParaRPr>
          </a:p>
          <a:p>
            <a:pPr marL="457200" indent="-457200" algn="l">
              <a:buFont typeface="+mj-lt"/>
              <a:buAutoNum type="arabicPeriod"/>
            </a:pPr>
            <a:r>
              <a:rPr lang="en-US" b="0" i="0" dirty="0">
                <a:solidFill>
                  <a:srgbClr val="1C1C1C"/>
                </a:solidFill>
                <a:effectLst/>
                <a:latin typeface="Bell MT" panose="02020503060305020303" pitchFamily="18" charset="0"/>
              </a:rPr>
              <a:t>Load your data into Power Query (create a query)</a:t>
            </a:r>
          </a:p>
          <a:p>
            <a:pPr algn="l">
              <a:buFont typeface="+mj-lt"/>
              <a:buAutoNum type="arabicPeriod"/>
            </a:pPr>
            <a:r>
              <a:rPr lang="en-US" b="0" i="0" dirty="0">
                <a:solidFill>
                  <a:srgbClr val="1C1C1C"/>
                </a:solidFill>
                <a:effectLst/>
                <a:latin typeface="Bell MT" panose="02020503060305020303" pitchFamily="18" charset="0"/>
              </a:rPr>
              <a:t>   Unpivot the selected columns to normalize the data.</a:t>
            </a:r>
          </a:p>
          <a:p>
            <a:pPr algn="l">
              <a:buFont typeface="+mj-lt"/>
              <a:buAutoNum type="arabicPeriod"/>
            </a:pPr>
            <a:r>
              <a:rPr lang="en-US" b="0" i="0" dirty="0">
                <a:solidFill>
                  <a:srgbClr val="1C1C1C"/>
                </a:solidFill>
                <a:effectLst/>
                <a:latin typeface="Bell MT" panose="02020503060305020303" pitchFamily="18" charset="0"/>
              </a:rPr>
              <a:t>   Output the results to a new worksheet in Excel.</a:t>
            </a:r>
          </a:p>
          <a:p>
            <a:endParaRPr lang="en-IN" dirty="0"/>
          </a:p>
        </p:txBody>
      </p:sp>
    </p:spTree>
    <p:extLst>
      <p:ext uri="{BB962C8B-B14F-4D97-AF65-F5344CB8AC3E}">
        <p14:creationId xmlns:p14="http://schemas.microsoft.com/office/powerpoint/2010/main" val="27683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AEFAC">
                <a:lumMod val="0"/>
                <a:lumOff val="100000"/>
              </a:srgbClr>
            </a:gs>
            <a:gs pos="0">
              <a:schemeClr val="accent1">
                <a:lumMod val="5000"/>
                <a:lumOff val="95000"/>
              </a:schemeClr>
            </a:gs>
            <a:gs pos="96000">
              <a:schemeClr val="accent1">
                <a:lumMod val="45000"/>
                <a:lumOff val="55000"/>
              </a:schemeClr>
            </a:gs>
            <a:gs pos="4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8AAE-A093-91D3-DE3C-2C687778A880}"/>
              </a:ext>
            </a:extLst>
          </p:cNvPr>
          <p:cNvSpPr>
            <a:spLocks noGrp="1"/>
          </p:cNvSpPr>
          <p:nvPr>
            <p:ph type="title"/>
          </p:nvPr>
        </p:nvSpPr>
        <p:spPr/>
        <p:txBody>
          <a:bodyPr/>
          <a:lstStyle/>
          <a:p>
            <a:r>
              <a:rPr lang="en-US" dirty="0">
                <a:solidFill>
                  <a:schemeClr val="bg1"/>
                </a:solidFill>
              </a:rPr>
              <a:t>.</a:t>
            </a:r>
            <a:endParaRPr lang="en-IN" dirty="0">
              <a:solidFill>
                <a:schemeClr val="bg1"/>
              </a:solidFill>
            </a:endParaRPr>
          </a:p>
        </p:txBody>
      </p:sp>
      <p:pic>
        <p:nvPicPr>
          <p:cNvPr id="5" name="Content Placeholder 4">
            <a:extLst>
              <a:ext uri="{FF2B5EF4-FFF2-40B4-BE49-F238E27FC236}">
                <a16:creationId xmlns:a16="http://schemas.microsoft.com/office/drawing/2014/main" id="{32480BC6-7E48-AE30-EFC3-7C34476F9A4E}"/>
              </a:ext>
            </a:extLst>
          </p:cNvPr>
          <p:cNvPicPr>
            <a:picLocks noGrp="1" noChangeAspect="1"/>
          </p:cNvPicPr>
          <p:nvPr>
            <p:ph sz="half" idx="1"/>
          </p:nvPr>
        </p:nvPicPr>
        <p:blipFill>
          <a:blip r:embed="rId2"/>
          <a:stretch>
            <a:fillRect/>
          </a:stretch>
        </p:blipFill>
        <p:spPr>
          <a:xfrm>
            <a:off x="677863" y="2618155"/>
            <a:ext cx="4183062" cy="2966302"/>
          </a:xfrm>
        </p:spPr>
      </p:pic>
      <p:pic>
        <p:nvPicPr>
          <p:cNvPr id="6" name="Content Placeholder 5">
            <a:extLst>
              <a:ext uri="{FF2B5EF4-FFF2-40B4-BE49-F238E27FC236}">
                <a16:creationId xmlns:a16="http://schemas.microsoft.com/office/drawing/2014/main" id="{08C0A428-3B05-D9C7-3F0B-E60C5698789D}"/>
              </a:ext>
            </a:extLst>
          </p:cNvPr>
          <p:cNvPicPr>
            <a:picLocks noGrp="1" noChangeAspect="1"/>
          </p:cNvPicPr>
          <p:nvPr>
            <p:ph sz="half" idx="2"/>
          </p:nvPr>
        </p:nvPicPr>
        <p:blipFill>
          <a:blip r:embed="rId3"/>
          <a:stretch>
            <a:fillRect/>
          </a:stretch>
        </p:blipFill>
        <p:spPr>
          <a:xfrm>
            <a:off x="5658692" y="2618155"/>
            <a:ext cx="4184650" cy="2929255"/>
          </a:xfrm>
          <a:prstGeom prst="rect">
            <a:avLst/>
          </a:prstGeom>
        </p:spPr>
      </p:pic>
      <p:sp>
        <p:nvSpPr>
          <p:cNvPr id="7" name="Arrow: Bent 6">
            <a:extLst>
              <a:ext uri="{FF2B5EF4-FFF2-40B4-BE49-F238E27FC236}">
                <a16:creationId xmlns:a16="http://schemas.microsoft.com/office/drawing/2014/main" id="{FE350060-737E-89C8-3B06-C010F093BEF5}"/>
              </a:ext>
            </a:extLst>
          </p:cNvPr>
          <p:cNvSpPr/>
          <p:nvPr/>
        </p:nvSpPr>
        <p:spPr>
          <a:xfrm rot="5400000">
            <a:off x="1514242" y="148447"/>
            <a:ext cx="1244938" cy="1932888"/>
          </a:xfrm>
          <a:prstGeom prst="bentArrow">
            <a:avLst>
              <a:gd name="adj1" fmla="val 25000"/>
              <a:gd name="adj2" fmla="val 26206"/>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6988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B5CD8-D507-D51D-7194-9AFC0EACB885}"/>
              </a:ext>
            </a:extLst>
          </p:cNvPr>
          <p:cNvSpPr>
            <a:spLocks noGrp="1"/>
          </p:cNvSpPr>
          <p:nvPr>
            <p:ph type="title"/>
          </p:nvPr>
        </p:nvSpPr>
        <p:spPr/>
        <p:txBody>
          <a:bodyPr>
            <a:scene3d>
              <a:camera prst="orthographicFront"/>
              <a:lightRig rig="threePt" dir="t"/>
            </a:scene3d>
            <a:sp3d prstMaterial="powder"/>
          </a:bodyPr>
          <a:lstStyle/>
          <a:p>
            <a:r>
              <a:rPr lang="en-US" dirty="0"/>
              <a:t>Conditional Columns</a:t>
            </a:r>
            <a:endParaRPr lang="en-IN" dirty="0"/>
          </a:p>
        </p:txBody>
      </p:sp>
      <p:pic>
        <p:nvPicPr>
          <p:cNvPr id="6" name="Picture Placeholder 5">
            <a:extLst>
              <a:ext uri="{FF2B5EF4-FFF2-40B4-BE49-F238E27FC236}">
                <a16:creationId xmlns:a16="http://schemas.microsoft.com/office/drawing/2014/main" id="{DBF51E4D-B3CA-AF6B-913B-B72CE5EA81D6}"/>
              </a:ext>
            </a:extLst>
          </p:cNvPr>
          <p:cNvPicPr>
            <a:picLocks noGrp="1" noChangeAspect="1"/>
          </p:cNvPicPr>
          <p:nvPr>
            <p:ph type="pic" idx="1"/>
          </p:nvPr>
        </p:nvPicPr>
        <p:blipFill>
          <a:blip r:embed="rId2"/>
          <a:srcRect t="10242" b="10242"/>
          <a:stretch>
            <a:fillRect/>
          </a:stretch>
        </p:blipFill>
        <p:spPr/>
      </p:pic>
      <p:sp>
        <p:nvSpPr>
          <p:cNvPr id="4" name="Text Placeholder 3">
            <a:extLst>
              <a:ext uri="{FF2B5EF4-FFF2-40B4-BE49-F238E27FC236}">
                <a16:creationId xmlns:a16="http://schemas.microsoft.com/office/drawing/2014/main" id="{4C312891-4EB4-9C21-A4F1-E7DA1D211DDA}"/>
              </a:ext>
            </a:extLst>
          </p:cNvPr>
          <p:cNvSpPr>
            <a:spLocks noGrp="1"/>
          </p:cNvSpPr>
          <p:nvPr>
            <p:ph type="body" sz="half" idx="2"/>
          </p:nvPr>
        </p:nvSpPr>
        <p:spPr/>
        <p:txBody>
          <a:bodyPr>
            <a:normAutofit/>
          </a:bodyPr>
          <a:lstStyle/>
          <a:p>
            <a:r>
              <a:rPr lang="en-US" b="0" i="0" dirty="0">
                <a:solidFill>
                  <a:schemeClr val="tx1">
                    <a:lumMod val="65000"/>
                    <a:lumOff val="35000"/>
                  </a:schemeClr>
                </a:solidFill>
                <a:effectLst/>
                <a:latin typeface="Google Sans"/>
              </a:rPr>
              <a:t>allow you to create new columns based on specific conditions within your data.</a:t>
            </a:r>
          </a:p>
          <a:p>
            <a:r>
              <a:rPr lang="en-US" dirty="0">
                <a:solidFill>
                  <a:schemeClr val="tx1">
                    <a:lumMod val="65000"/>
                    <a:lumOff val="35000"/>
                  </a:schemeClr>
                </a:solidFill>
                <a:latin typeface="Google Sans"/>
              </a:rPr>
              <a:t>“Advanced data transformation technique”</a:t>
            </a:r>
            <a:endParaRPr lang="en-IN" dirty="0">
              <a:solidFill>
                <a:schemeClr val="tx1">
                  <a:lumMod val="65000"/>
                  <a:lumOff val="35000"/>
                </a:schemeClr>
              </a:solidFill>
            </a:endParaRPr>
          </a:p>
        </p:txBody>
      </p:sp>
    </p:spTree>
    <p:extLst>
      <p:ext uri="{BB962C8B-B14F-4D97-AF65-F5344CB8AC3E}">
        <p14:creationId xmlns:p14="http://schemas.microsoft.com/office/powerpoint/2010/main" val="6347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3379-6589-3C69-9E5E-55490D642294}"/>
              </a:ext>
            </a:extLst>
          </p:cNvPr>
          <p:cNvSpPr>
            <a:spLocks noGrp="1"/>
          </p:cNvSpPr>
          <p:nvPr>
            <p:ph type="title"/>
          </p:nvPr>
        </p:nvSpPr>
        <p:spPr/>
        <p:txBody>
          <a:bodyPr/>
          <a:lstStyle/>
          <a:p>
            <a:r>
              <a:rPr lang="en-US" dirty="0"/>
              <a:t>Grouping the data</a:t>
            </a:r>
            <a:endParaRPr lang="en-IN" dirty="0"/>
          </a:p>
        </p:txBody>
      </p:sp>
      <p:pic>
        <p:nvPicPr>
          <p:cNvPr id="6" name="Content Placeholder 5">
            <a:extLst>
              <a:ext uri="{FF2B5EF4-FFF2-40B4-BE49-F238E27FC236}">
                <a16:creationId xmlns:a16="http://schemas.microsoft.com/office/drawing/2014/main" id="{82BA31F6-64D9-D292-2346-E4AD2FBECFA3}"/>
              </a:ext>
            </a:extLst>
          </p:cNvPr>
          <p:cNvPicPr>
            <a:picLocks noGrp="1" noChangeAspect="1"/>
          </p:cNvPicPr>
          <p:nvPr>
            <p:ph idx="1"/>
          </p:nvPr>
        </p:nvPicPr>
        <p:blipFill>
          <a:blip r:embed="rId2"/>
          <a:stretch>
            <a:fillRect/>
          </a:stretch>
        </p:blipFill>
        <p:spPr>
          <a:xfrm>
            <a:off x="4866437" y="381599"/>
            <a:ext cx="3725679" cy="966980"/>
          </a:xfrm>
        </p:spPr>
      </p:pic>
      <p:sp>
        <p:nvSpPr>
          <p:cNvPr id="4" name="Text Placeholder 3">
            <a:extLst>
              <a:ext uri="{FF2B5EF4-FFF2-40B4-BE49-F238E27FC236}">
                <a16:creationId xmlns:a16="http://schemas.microsoft.com/office/drawing/2014/main" id="{D22AE969-E63F-EC62-8A9A-7243FC4168E9}"/>
              </a:ext>
            </a:extLst>
          </p:cNvPr>
          <p:cNvSpPr>
            <a:spLocks noGrp="1"/>
          </p:cNvSpPr>
          <p:nvPr>
            <p:ph type="body" sz="half" idx="2"/>
          </p:nvPr>
        </p:nvSpPr>
        <p:spPr/>
        <p:txBody>
          <a:bodyPr/>
          <a:lstStyle/>
          <a:p>
            <a:r>
              <a:rPr lang="en-US" dirty="0"/>
              <a:t>  </a:t>
            </a:r>
            <a:r>
              <a:rPr lang="en-US" dirty="0">
                <a:latin typeface="Bell MT" panose="02020503060305020303" pitchFamily="18" charset="0"/>
              </a:rPr>
              <a:t>Summarizing data effectively</a:t>
            </a:r>
            <a:endParaRPr lang="en-IN" dirty="0">
              <a:latin typeface="Bell MT" panose="02020503060305020303" pitchFamily="18" charset="0"/>
            </a:endParaRPr>
          </a:p>
        </p:txBody>
      </p:sp>
      <p:pic>
        <p:nvPicPr>
          <p:cNvPr id="8" name="Picture 7">
            <a:extLst>
              <a:ext uri="{FF2B5EF4-FFF2-40B4-BE49-F238E27FC236}">
                <a16:creationId xmlns:a16="http://schemas.microsoft.com/office/drawing/2014/main" id="{B1414B69-5CD2-6F73-557B-65A7B470E555}"/>
              </a:ext>
            </a:extLst>
          </p:cNvPr>
          <p:cNvPicPr>
            <a:picLocks noChangeAspect="1"/>
          </p:cNvPicPr>
          <p:nvPr/>
        </p:nvPicPr>
        <p:blipFill rotWithShape="1">
          <a:blip r:embed="rId3"/>
          <a:srcRect l="28356" t="9064" b="9064"/>
          <a:stretch/>
        </p:blipFill>
        <p:spPr>
          <a:xfrm>
            <a:off x="3561735" y="2227124"/>
            <a:ext cx="7054364" cy="4249277"/>
          </a:xfrm>
          <a:prstGeom prst="rect">
            <a:avLst/>
          </a:prstGeom>
          <a:ln>
            <a:noFill/>
          </a:ln>
          <a:effectLst>
            <a:softEdge rad="112500"/>
          </a:effectLst>
        </p:spPr>
      </p:pic>
      <p:sp>
        <p:nvSpPr>
          <p:cNvPr id="9" name="Arrow: Down 8">
            <a:extLst>
              <a:ext uri="{FF2B5EF4-FFF2-40B4-BE49-F238E27FC236}">
                <a16:creationId xmlns:a16="http://schemas.microsoft.com/office/drawing/2014/main" id="{C190B473-5894-71C8-27E7-08ADFC77C7AB}"/>
              </a:ext>
            </a:extLst>
          </p:cNvPr>
          <p:cNvSpPr/>
          <p:nvPr/>
        </p:nvSpPr>
        <p:spPr>
          <a:xfrm>
            <a:off x="6565991" y="1559155"/>
            <a:ext cx="326570" cy="517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24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643</TotalTime>
  <Words>868</Words>
  <Application>Microsoft Office PowerPoint</Application>
  <PresentationFormat>Widescreen</PresentationFormat>
  <Paragraphs>123</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Agency FB</vt:lpstr>
      <vt:lpstr>Aptos</vt:lpstr>
      <vt:lpstr>Arial</vt:lpstr>
      <vt:lpstr>Bahnschrift Condensed</vt:lpstr>
      <vt:lpstr>Bell MT</vt:lpstr>
      <vt:lpstr>Calibri</vt:lpstr>
      <vt:lpstr>Google Sans</vt:lpstr>
      <vt:lpstr>Speak Pro (Body)</vt:lpstr>
      <vt:lpstr>Trebuchet MS</vt:lpstr>
      <vt:lpstr>Verdana</vt:lpstr>
      <vt:lpstr>Wingdings</vt:lpstr>
      <vt:lpstr>Wingdings 3</vt:lpstr>
      <vt:lpstr>Facet</vt:lpstr>
      <vt:lpstr>Mastering Power Query:</vt:lpstr>
      <vt:lpstr> INTRODUCTION</vt:lpstr>
      <vt:lpstr>HERE IS THE DOCKET YOU ARE LOOKING FOR…</vt:lpstr>
      <vt:lpstr>Merging and Appending Data Sources </vt:lpstr>
      <vt:lpstr>                  Benefits</vt:lpstr>
      <vt:lpstr>Unpivoting the data</vt:lpstr>
      <vt:lpstr>.</vt:lpstr>
      <vt:lpstr>Conditional Columns</vt:lpstr>
      <vt:lpstr>Grouping the data</vt:lpstr>
      <vt:lpstr>Error Handling</vt:lpstr>
      <vt:lpstr>PowerPoint Presentation</vt:lpstr>
      <vt:lpstr>Functions in Power Query</vt:lpstr>
      <vt:lpstr>Common functions</vt:lpstr>
      <vt:lpstr>Logical Functions</vt:lpstr>
      <vt:lpstr>Date &amp; Time Functions</vt:lpstr>
      <vt:lpstr>String Function</vt:lpstr>
      <vt:lpstr>Efficiency Hacks</vt:lpstr>
      <vt:lpstr>Conclusion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Mastering Power Query:</dc:title>
  <dc:creator>Bipin P.B</dc:creator>
  <cp:lastModifiedBy>Bipin P.B</cp:lastModifiedBy>
  <cp:revision>6</cp:revision>
  <dcterms:created xsi:type="dcterms:W3CDTF">2023-10-14T11:24:26Z</dcterms:created>
  <dcterms:modified xsi:type="dcterms:W3CDTF">2023-10-16T07:06:03Z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